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4" r:id="rId3"/>
    <p:sldId id="339" r:id="rId4"/>
    <p:sldId id="340" r:id="rId5"/>
    <p:sldId id="315" r:id="rId6"/>
    <p:sldId id="341" r:id="rId7"/>
    <p:sldId id="312" r:id="rId8"/>
    <p:sldId id="359" r:id="rId9"/>
    <p:sldId id="342" r:id="rId10"/>
    <p:sldId id="343" r:id="rId11"/>
    <p:sldId id="344" r:id="rId12"/>
    <p:sldId id="345" r:id="rId13"/>
    <p:sldId id="360" r:id="rId14"/>
    <p:sldId id="361" r:id="rId15"/>
    <p:sldId id="348" r:id="rId16"/>
    <p:sldId id="349" r:id="rId17"/>
    <p:sldId id="350" r:id="rId18"/>
    <p:sldId id="351" r:id="rId19"/>
    <p:sldId id="352" r:id="rId20"/>
    <p:sldId id="362" r:id="rId21"/>
    <p:sldId id="353" r:id="rId22"/>
    <p:sldId id="354" r:id="rId23"/>
    <p:sldId id="355" r:id="rId24"/>
    <p:sldId id="356" r:id="rId25"/>
    <p:sldId id="357" r:id="rId26"/>
    <p:sldId id="358" r:id="rId27"/>
    <p:sldId id="364" r:id="rId28"/>
    <p:sldId id="365" r:id="rId2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Seghers" initials="M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A78D"/>
    <a:srgbClr val="323294"/>
    <a:srgbClr val="052720"/>
    <a:srgbClr val="A92C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Sheet1!$B$1</c:f>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juf/meester</c:v>
                </c:pt>
                <c:pt idx="1">
                  <c:v>trainer</c:v>
                </c:pt>
                <c:pt idx="2">
                  <c:v>ouders</c:v>
                </c:pt>
                <c:pt idx="3">
                  <c:v>CLB</c:v>
                </c:pt>
                <c:pt idx="4">
                  <c:v>Awel</c:v>
                </c:pt>
                <c:pt idx="5">
                  <c:v>Folders</c:v>
                </c:pt>
                <c:pt idx="6">
                  <c:v>vriend(en)</c:v>
                </c:pt>
                <c:pt idx="7">
                  <c:v>organisatie</c:v>
                </c:pt>
                <c:pt idx="8">
                  <c:v>broer/zus</c:v>
                </c:pt>
                <c:pt idx="9">
                  <c:v>internet </c:v>
                </c:pt>
                <c:pt idx="10">
                  <c:v>andere volwassene</c:v>
                </c:pt>
              </c:strCache>
            </c:strRef>
          </c:cat>
          <c:val>
            <c:numRef>
              <c:f>Sheet1!$B$2:$B$12</c:f>
              <c:numCache>
                <c:formatCode>0.00%</c:formatCode>
                <c:ptCount val="11"/>
                <c:pt idx="0" formatCode="0%">
                  <c:v>0.79</c:v>
                </c:pt>
                <c:pt idx="1">
                  <c:v>8.2000000000000003E-2</c:v>
                </c:pt>
                <c:pt idx="2">
                  <c:v>0.90200000000000002</c:v>
                </c:pt>
                <c:pt idx="3">
                  <c:v>0.11899999999999999</c:v>
                </c:pt>
                <c:pt idx="4">
                  <c:v>4.5999999999999999E-2</c:v>
                </c:pt>
                <c:pt idx="5">
                  <c:v>0.22600000000000001</c:v>
                </c:pt>
                <c:pt idx="6">
                  <c:v>0.54100000000000004</c:v>
                </c:pt>
                <c:pt idx="7">
                  <c:v>4.4999999999999998E-2</c:v>
                </c:pt>
                <c:pt idx="8">
                  <c:v>0.48299999999999998</c:v>
                </c:pt>
                <c:pt idx="9">
                  <c:v>0.59299999999999997</c:v>
                </c:pt>
                <c:pt idx="10">
                  <c:v>0.46200000000000002</c:v>
                </c:pt>
              </c:numCache>
            </c:numRef>
          </c:val>
          <c:extLst>
            <c:ext xmlns:c16="http://schemas.microsoft.com/office/drawing/2014/chart" uri="{C3380CC4-5D6E-409C-BE32-E72D297353CC}">
              <c16:uniqueId val="{00000000-01EB-495D-955C-77371BE14988}"/>
            </c:ext>
          </c:extLst>
        </c:ser>
        <c:dLbls>
          <c:dLblPos val="outEnd"/>
          <c:showLegendKey val="0"/>
          <c:showVal val="1"/>
          <c:showCatName val="0"/>
          <c:showSerName val="0"/>
          <c:showPercent val="0"/>
          <c:showBubbleSize val="0"/>
        </c:dLbls>
        <c:gapWidth val="100"/>
        <c:overlap val="-24"/>
        <c:axId val="329903296"/>
        <c:axId val="329903624"/>
      </c:barChart>
      <c:catAx>
        <c:axId val="329903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329903624"/>
        <c:crosses val="autoZero"/>
        <c:auto val="1"/>
        <c:lblAlgn val="ctr"/>
        <c:lblOffset val="100"/>
        <c:noMultiLvlLbl val="0"/>
      </c:catAx>
      <c:valAx>
        <c:axId val="329903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32990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Sheet4!$B$1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3C-4AA1-B05A-192B05569F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3C-4AA1-B05A-192B05569F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3C-4AA1-B05A-192B05569F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3C-4AA1-B05A-192B05569F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3C-4AA1-B05A-192B05569FF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73C-4AA1-B05A-192B05569FF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73C-4AA1-B05A-192B05569FF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73C-4AA1-B05A-192B05569FF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73C-4AA1-B05A-192B05569FF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73C-4AA1-B05A-192B05569FF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73C-4AA1-B05A-192B05569FF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nl-BE"/>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Sheet4!$A$2:$A$12</c:f>
              <c:strCache>
                <c:ptCount val="11"/>
                <c:pt idx="0">
                  <c:v>juf/meester</c:v>
                </c:pt>
                <c:pt idx="1">
                  <c:v>trainer</c:v>
                </c:pt>
                <c:pt idx="2">
                  <c:v>ouders</c:v>
                </c:pt>
                <c:pt idx="3">
                  <c:v>CLB</c:v>
                </c:pt>
                <c:pt idx="4">
                  <c:v>Awel</c:v>
                </c:pt>
                <c:pt idx="5">
                  <c:v>Folders</c:v>
                </c:pt>
                <c:pt idx="6">
                  <c:v>vriend(en)</c:v>
                </c:pt>
                <c:pt idx="7">
                  <c:v>organisatie</c:v>
                </c:pt>
                <c:pt idx="8">
                  <c:v>broer/zus</c:v>
                </c:pt>
                <c:pt idx="9">
                  <c:v>internet </c:v>
                </c:pt>
                <c:pt idx="10">
                  <c:v>andere volwassene</c:v>
                </c:pt>
              </c:strCache>
            </c:strRef>
          </c:cat>
          <c:val>
            <c:numRef>
              <c:f>Sheet4!$B$2:$B$12</c:f>
              <c:numCache>
                <c:formatCode>0.00%</c:formatCode>
                <c:ptCount val="11"/>
                <c:pt idx="0">
                  <c:v>0.35299999999999998</c:v>
                </c:pt>
                <c:pt idx="1">
                  <c:v>6.0000000000000001E-3</c:v>
                </c:pt>
                <c:pt idx="2">
                  <c:v>0.24299999999999999</c:v>
                </c:pt>
                <c:pt idx="3">
                  <c:v>4.5999999999999999E-2</c:v>
                </c:pt>
                <c:pt idx="4">
                  <c:v>8.0000000000000002E-3</c:v>
                </c:pt>
                <c:pt idx="5" formatCode="0%">
                  <c:v>0.02</c:v>
                </c:pt>
                <c:pt idx="6">
                  <c:v>1.9E-2</c:v>
                </c:pt>
                <c:pt idx="7">
                  <c:v>6.0000000000000001E-3</c:v>
                </c:pt>
                <c:pt idx="8">
                  <c:v>9.6000000000000002E-2</c:v>
                </c:pt>
                <c:pt idx="9">
                  <c:v>0.184</c:v>
                </c:pt>
                <c:pt idx="10">
                  <c:v>1.9E-2</c:v>
                </c:pt>
              </c:numCache>
            </c:numRef>
          </c:val>
          <c:extLst>
            <c:ext xmlns:c16="http://schemas.microsoft.com/office/drawing/2014/chart" uri="{C3380CC4-5D6E-409C-BE32-E72D297353CC}">
              <c16:uniqueId val="{00000016-173C-4AA1-B05A-192B05569FF4}"/>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chemeClr val="dk1"/>
                </a:solidFill>
                <a:latin typeface="Helvetica" panose="020B0604020202020204" pitchFamily="34" charset="0"/>
                <a:ea typeface="+mn-ea"/>
                <a:cs typeface="Helvetica" panose="020B0604020202020204" pitchFamily="34" charset="0"/>
              </a:defRPr>
            </a:pPr>
            <a:r>
              <a:rPr lang="nl-BE" sz="1600">
                <a:latin typeface="Helvetica" panose="020B0604020202020204" pitchFamily="34" charset="0"/>
                <a:cs typeface="Helvetica" panose="020B0604020202020204" pitchFamily="34" charset="0"/>
              </a:rPr>
              <a:t>Beoordeling onderwijsvormen door leerlingen aan het eind van het 6de leerjaar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Helvetica" panose="020B0604020202020204" pitchFamily="34" charset="0"/>
              <a:ea typeface="+mn-ea"/>
              <a:cs typeface="Helvetica" panose="020B0604020202020204" pitchFamily="34" charset="0"/>
            </a:defRPr>
          </a:pPr>
          <a:endParaRPr lang="nl-BE"/>
        </a:p>
      </c:txPr>
    </c:title>
    <c:autoTitleDeleted val="0"/>
    <c:plotArea>
      <c:layout/>
      <c:barChart>
        <c:barDir val="col"/>
        <c:grouping val="clustered"/>
        <c:varyColors val="0"/>
        <c:ser>
          <c:idx val="0"/>
          <c:order val="0"/>
          <c:tx>
            <c:strRef>
              <c:f>Sheet1!$B$1</c:f>
              <c:strCache>
                <c:ptCount val="1"/>
                <c:pt idx="0">
                  <c:v>ASO</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moeilijkheid</c:v>
                </c:pt>
                <c:pt idx="1">
                  <c:v>ernst</c:v>
                </c:pt>
                <c:pt idx="2">
                  <c:v>creativiteit</c:v>
                </c:pt>
              </c:strCache>
            </c:strRef>
          </c:cat>
          <c:val>
            <c:numRef>
              <c:f>Sheet1!$B$2:$B$4</c:f>
              <c:numCache>
                <c:formatCode>General</c:formatCode>
                <c:ptCount val="3"/>
                <c:pt idx="0">
                  <c:v>7.3</c:v>
                </c:pt>
                <c:pt idx="1">
                  <c:v>8.6</c:v>
                </c:pt>
                <c:pt idx="2">
                  <c:v>4.7</c:v>
                </c:pt>
              </c:numCache>
            </c:numRef>
          </c:val>
          <c:extLst>
            <c:ext xmlns:c16="http://schemas.microsoft.com/office/drawing/2014/chart" uri="{C3380CC4-5D6E-409C-BE32-E72D297353CC}">
              <c16:uniqueId val="{00000000-D01F-41A8-9876-8F0BB8C06FEF}"/>
            </c:ext>
          </c:extLst>
        </c:ser>
        <c:ser>
          <c:idx val="1"/>
          <c:order val="1"/>
          <c:tx>
            <c:strRef>
              <c:f>Sheet1!$C$1</c:f>
              <c:strCache>
                <c:ptCount val="1"/>
                <c:pt idx="0">
                  <c:v>BSO</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moeilijkheid</c:v>
                </c:pt>
                <c:pt idx="1">
                  <c:v>ernst</c:v>
                </c:pt>
                <c:pt idx="2">
                  <c:v>creativiteit</c:v>
                </c:pt>
              </c:strCache>
            </c:strRef>
          </c:cat>
          <c:val>
            <c:numRef>
              <c:f>Sheet1!$C$2:$C$4</c:f>
              <c:numCache>
                <c:formatCode>General</c:formatCode>
                <c:ptCount val="3"/>
                <c:pt idx="0">
                  <c:v>2.86</c:v>
                </c:pt>
                <c:pt idx="1">
                  <c:v>4.6500000000000004</c:v>
                </c:pt>
                <c:pt idx="2">
                  <c:v>4.92</c:v>
                </c:pt>
              </c:numCache>
            </c:numRef>
          </c:val>
          <c:extLst>
            <c:ext xmlns:c16="http://schemas.microsoft.com/office/drawing/2014/chart" uri="{C3380CC4-5D6E-409C-BE32-E72D297353CC}">
              <c16:uniqueId val="{00000001-D01F-41A8-9876-8F0BB8C06FEF}"/>
            </c:ext>
          </c:extLst>
        </c:ser>
        <c:ser>
          <c:idx val="2"/>
          <c:order val="2"/>
          <c:tx>
            <c:strRef>
              <c:f>Sheet1!$D$1</c:f>
              <c:strCache>
                <c:ptCount val="1"/>
                <c:pt idx="0">
                  <c:v>KSO</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moeilijkheid</c:v>
                </c:pt>
                <c:pt idx="1">
                  <c:v>ernst</c:v>
                </c:pt>
                <c:pt idx="2">
                  <c:v>creativiteit</c:v>
                </c:pt>
              </c:strCache>
            </c:strRef>
          </c:cat>
          <c:val>
            <c:numRef>
              <c:f>Sheet1!$D$2:$D$4</c:f>
              <c:numCache>
                <c:formatCode>General</c:formatCode>
                <c:ptCount val="3"/>
                <c:pt idx="0">
                  <c:v>3.95</c:v>
                </c:pt>
                <c:pt idx="1">
                  <c:v>4.5599999999999996</c:v>
                </c:pt>
                <c:pt idx="2">
                  <c:v>8.0399999999999991</c:v>
                </c:pt>
              </c:numCache>
            </c:numRef>
          </c:val>
          <c:extLst>
            <c:ext xmlns:c16="http://schemas.microsoft.com/office/drawing/2014/chart" uri="{C3380CC4-5D6E-409C-BE32-E72D297353CC}">
              <c16:uniqueId val="{00000002-D01F-41A8-9876-8F0BB8C06FEF}"/>
            </c:ext>
          </c:extLst>
        </c:ser>
        <c:ser>
          <c:idx val="3"/>
          <c:order val="3"/>
          <c:tx>
            <c:strRef>
              <c:f>Sheet1!$E$1</c:f>
              <c:strCache>
                <c:ptCount val="1"/>
                <c:pt idx="0">
                  <c:v>TSO</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moeilijkheid</c:v>
                </c:pt>
                <c:pt idx="1">
                  <c:v>ernst</c:v>
                </c:pt>
                <c:pt idx="2">
                  <c:v>creativiteit</c:v>
                </c:pt>
              </c:strCache>
            </c:strRef>
          </c:cat>
          <c:val>
            <c:numRef>
              <c:f>Sheet1!$E$2:$E$4</c:f>
              <c:numCache>
                <c:formatCode>General</c:formatCode>
                <c:ptCount val="3"/>
                <c:pt idx="0">
                  <c:v>5.28</c:v>
                </c:pt>
                <c:pt idx="1">
                  <c:v>6.51</c:v>
                </c:pt>
                <c:pt idx="2">
                  <c:v>6.8</c:v>
                </c:pt>
              </c:numCache>
            </c:numRef>
          </c:val>
          <c:extLst>
            <c:ext xmlns:c16="http://schemas.microsoft.com/office/drawing/2014/chart" uri="{C3380CC4-5D6E-409C-BE32-E72D297353CC}">
              <c16:uniqueId val="{00000003-D01F-41A8-9876-8F0BB8C06FEF}"/>
            </c:ext>
          </c:extLst>
        </c:ser>
        <c:dLbls>
          <c:dLblPos val="inEnd"/>
          <c:showLegendKey val="0"/>
          <c:showVal val="1"/>
          <c:showCatName val="0"/>
          <c:showSerName val="0"/>
          <c:showPercent val="0"/>
          <c:showBubbleSize val="0"/>
        </c:dLbls>
        <c:gapWidth val="150"/>
        <c:axId val="10608128"/>
        <c:axId val="13970240"/>
      </c:barChart>
      <c:catAx>
        <c:axId val="1060812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dk1"/>
                </a:solidFill>
                <a:latin typeface="Helvetica" panose="020B0604020202020204" pitchFamily="34" charset="0"/>
                <a:ea typeface="+mn-ea"/>
                <a:cs typeface="Helvetica" panose="020B0604020202020204" pitchFamily="34" charset="0"/>
              </a:defRPr>
            </a:pPr>
            <a:endParaRPr lang="nl-BE"/>
          </a:p>
        </c:txPr>
        <c:crossAx val="13970240"/>
        <c:crosses val="autoZero"/>
        <c:auto val="1"/>
        <c:lblAlgn val="ctr"/>
        <c:lblOffset val="100"/>
        <c:noMultiLvlLbl val="0"/>
      </c:catAx>
      <c:valAx>
        <c:axId val="1397024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nl-BE"/>
          </a:p>
        </c:txPr>
        <c:crossAx val="10608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solidFill>
      <a:schemeClr val="lt1"/>
    </a:solidFill>
    <a:ln w="25400" cap="flat" cmpd="sng" algn="ctr">
      <a:solidFill>
        <a:schemeClr val="dk1"/>
      </a:solidFill>
      <a:prstDash val="solid"/>
      <a:round/>
    </a:ln>
    <a:effectLst/>
  </c:spPr>
  <c:txPr>
    <a:bodyPr/>
    <a:lstStyle/>
    <a:p>
      <a:pPr>
        <a:defRPr>
          <a:solidFill>
            <a:schemeClr val="dk1"/>
          </a:solidFill>
          <a:latin typeface="+mn-lt"/>
          <a:ea typeface="+mn-ea"/>
          <a:cs typeface="+mn-cs"/>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r>
              <a:rPr lang="nl-BE" sz="1600">
                <a:latin typeface="Helvetica" panose="020B0604020202020204" pitchFamily="34" charset="0"/>
                <a:cs typeface="Helvetica" panose="020B0604020202020204" pitchFamily="34" charset="0"/>
              </a:rPr>
              <a:t>schoolkeuze (t1=</a:t>
            </a:r>
            <a:r>
              <a:rPr lang="nl-BE" sz="1600" baseline="0">
                <a:latin typeface="Helvetica" panose="020B0604020202020204" pitchFamily="34" charset="0"/>
                <a:cs typeface="Helvetica" panose="020B0604020202020204" pitchFamily="34" charset="0"/>
              </a:rPr>
              <a:t> </a:t>
            </a:r>
            <a:r>
              <a:rPr lang="nl-BE" sz="1600">
                <a:latin typeface="Helvetica" panose="020B0604020202020204" pitchFamily="34" charset="0"/>
                <a:cs typeface="Helvetica" panose="020B0604020202020204" pitchFamily="34" charset="0"/>
              </a:rPr>
              <a:t>eind 5de leerjaar) naargelang sociale klasse achtergrond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nl-BE"/>
        </a:p>
      </c:txPr>
    </c:title>
    <c:autoTitleDeleted val="0"/>
    <c:plotArea>
      <c:layout/>
      <c:barChart>
        <c:barDir val="bar"/>
        <c:grouping val="stacked"/>
        <c:varyColors val="0"/>
        <c:ser>
          <c:idx val="0"/>
          <c:order val="0"/>
          <c:tx>
            <c:strRef>
              <c:f>'school choice t1'!$B$1</c:f>
              <c:strCache>
                <c:ptCount val="1"/>
                <c:pt idx="0">
                  <c:v>schoolkeuze gemaakt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'school choice t1'!$A$2:$A$5</c:f>
              <c:strCache>
                <c:ptCount val="4"/>
                <c:pt idx="0">
                  <c:v>arbeiders</c:v>
                </c:pt>
                <c:pt idx="1">
                  <c:v>lagere middenklasse</c:v>
                </c:pt>
                <c:pt idx="2">
                  <c:v>middenklasse</c:v>
                </c:pt>
                <c:pt idx="3">
                  <c:v>hogere middenklasse</c:v>
                </c:pt>
              </c:strCache>
            </c:strRef>
          </c:cat>
          <c:val>
            <c:numRef>
              <c:f>'school choice t1'!$B$2:$B$5</c:f>
              <c:numCache>
                <c:formatCode>0.00%</c:formatCode>
                <c:ptCount val="4"/>
                <c:pt idx="0">
                  <c:v>0.35799999999999998</c:v>
                </c:pt>
                <c:pt idx="1">
                  <c:v>0.434</c:v>
                </c:pt>
                <c:pt idx="2">
                  <c:v>0.49099999999999999</c:v>
                </c:pt>
                <c:pt idx="3">
                  <c:v>0.52600000000000002</c:v>
                </c:pt>
              </c:numCache>
            </c:numRef>
          </c:val>
          <c:extLst>
            <c:ext xmlns:c16="http://schemas.microsoft.com/office/drawing/2014/chart" uri="{C3380CC4-5D6E-409C-BE32-E72D297353CC}">
              <c16:uniqueId val="{00000000-6EB7-4A9C-AD65-3D1E88650BA9}"/>
            </c:ext>
          </c:extLst>
        </c:ser>
        <c:ser>
          <c:idx val="1"/>
          <c:order val="1"/>
          <c:tx>
            <c:strRef>
              <c:f>'school choice t1'!$C$1</c:f>
              <c:strCache>
                <c:ptCount val="1"/>
                <c:pt idx="0">
                  <c:v>we twijfelen nog</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'school choice t1'!$A$2:$A$5</c:f>
              <c:strCache>
                <c:ptCount val="4"/>
                <c:pt idx="0">
                  <c:v>arbeiders</c:v>
                </c:pt>
                <c:pt idx="1">
                  <c:v>lagere middenklasse</c:v>
                </c:pt>
                <c:pt idx="2">
                  <c:v>middenklasse</c:v>
                </c:pt>
                <c:pt idx="3">
                  <c:v>hogere middenklasse</c:v>
                </c:pt>
              </c:strCache>
            </c:strRef>
          </c:cat>
          <c:val>
            <c:numRef>
              <c:f>'school choice t1'!$C$2:$C$5</c:f>
              <c:numCache>
                <c:formatCode>0.00%</c:formatCode>
                <c:ptCount val="4"/>
                <c:pt idx="0">
                  <c:v>0.23899999999999999</c:v>
                </c:pt>
                <c:pt idx="1">
                  <c:v>0.24399999999999999</c:v>
                </c:pt>
                <c:pt idx="2">
                  <c:v>0.32600000000000001</c:v>
                </c:pt>
                <c:pt idx="3">
                  <c:v>0.28499999999999998</c:v>
                </c:pt>
              </c:numCache>
            </c:numRef>
          </c:val>
          <c:extLst>
            <c:ext xmlns:c16="http://schemas.microsoft.com/office/drawing/2014/chart" uri="{C3380CC4-5D6E-409C-BE32-E72D297353CC}">
              <c16:uniqueId val="{00000001-6EB7-4A9C-AD65-3D1E88650BA9}"/>
            </c:ext>
          </c:extLst>
        </c:ser>
        <c:ser>
          <c:idx val="2"/>
          <c:order val="2"/>
          <c:tx>
            <c:strRef>
              <c:f>'school choice t1'!$D$1</c:f>
              <c:strCache>
                <c:ptCount val="1"/>
                <c:pt idx="0">
                  <c:v>nog niet beslist</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'school choice t1'!$A$2:$A$5</c:f>
              <c:strCache>
                <c:ptCount val="4"/>
                <c:pt idx="0">
                  <c:v>arbeiders</c:v>
                </c:pt>
                <c:pt idx="1">
                  <c:v>lagere middenklasse</c:v>
                </c:pt>
                <c:pt idx="2">
                  <c:v>middenklasse</c:v>
                </c:pt>
                <c:pt idx="3">
                  <c:v>hogere middenklasse</c:v>
                </c:pt>
              </c:strCache>
            </c:strRef>
          </c:cat>
          <c:val>
            <c:numRef>
              <c:f>'school choice t1'!$D$2:$D$5</c:f>
              <c:numCache>
                <c:formatCode>0.00%</c:formatCode>
                <c:ptCount val="4"/>
                <c:pt idx="0">
                  <c:v>0.40300000000000002</c:v>
                </c:pt>
                <c:pt idx="1">
                  <c:v>0.32100000000000001</c:v>
                </c:pt>
                <c:pt idx="2">
                  <c:v>0.183</c:v>
                </c:pt>
                <c:pt idx="3">
                  <c:v>0.189</c:v>
                </c:pt>
              </c:numCache>
            </c:numRef>
          </c:val>
          <c:extLst>
            <c:ext xmlns:c16="http://schemas.microsoft.com/office/drawing/2014/chart" uri="{C3380CC4-5D6E-409C-BE32-E72D297353CC}">
              <c16:uniqueId val="{00000002-6EB7-4A9C-AD65-3D1E88650BA9}"/>
            </c:ext>
          </c:extLst>
        </c:ser>
        <c:dLbls>
          <c:dLblPos val="ctr"/>
          <c:showLegendKey val="0"/>
          <c:showVal val="1"/>
          <c:showCatName val="0"/>
          <c:showSerName val="0"/>
          <c:showPercent val="0"/>
          <c:showBubbleSize val="0"/>
        </c:dLbls>
        <c:gapWidth val="150"/>
        <c:overlap val="100"/>
        <c:axId val="500196664"/>
        <c:axId val="500195024"/>
      </c:barChart>
      <c:catAx>
        <c:axId val="50019666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nl-BE"/>
          </a:p>
        </c:txPr>
        <c:crossAx val="500195024"/>
        <c:crosses val="autoZero"/>
        <c:auto val="1"/>
        <c:lblAlgn val="ctr"/>
        <c:lblOffset val="100"/>
        <c:noMultiLvlLbl val="0"/>
      </c:catAx>
      <c:valAx>
        <c:axId val="50019502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5001966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r>
              <a:rPr lang="nl-BE" sz="1600">
                <a:latin typeface="Helvetica" panose="020B0604020202020204" pitchFamily="34" charset="0"/>
                <a:cs typeface="Helvetica" panose="020B0604020202020204" pitchFamily="34" charset="0"/>
              </a:rPr>
              <a:t>studiekeuze (t1: eind 5de leerjaar) naar sociale klasse achtergrond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nl-BE"/>
        </a:p>
      </c:txPr>
    </c:title>
    <c:autoTitleDeleted val="0"/>
    <c:plotArea>
      <c:layout/>
      <c:barChart>
        <c:barDir val="bar"/>
        <c:grouping val="stacked"/>
        <c:varyColors val="0"/>
        <c:ser>
          <c:idx val="0"/>
          <c:order val="0"/>
          <c:tx>
            <c:strRef>
              <c:f>'choice of option t1'!$B$1</c:f>
              <c:strCache>
                <c:ptCount val="1"/>
                <c:pt idx="0">
                  <c:v>studiekeuze gemaakt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'choice of option t1'!$A$2:$A$5</c:f>
              <c:strCache>
                <c:ptCount val="4"/>
                <c:pt idx="0">
                  <c:v>arbeiders</c:v>
                </c:pt>
                <c:pt idx="1">
                  <c:v>lagere middenklasse</c:v>
                </c:pt>
                <c:pt idx="2">
                  <c:v>middenklasse</c:v>
                </c:pt>
                <c:pt idx="3">
                  <c:v>hogere middenklasse</c:v>
                </c:pt>
              </c:strCache>
            </c:strRef>
          </c:cat>
          <c:val>
            <c:numRef>
              <c:f>'choice of option t1'!$B$2:$B$5</c:f>
              <c:numCache>
                <c:formatCode>0%</c:formatCode>
                <c:ptCount val="4"/>
                <c:pt idx="0" formatCode="0.00%">
                  <c:v>0.26200000000000001</c:v>
                </c:pt>
                <c:pt idx="1">
                  <c:v>0.32</c:v>
                </c:pt>
                <c:pt idx="2" formatCode="0.00%">
                  <c:v>0.36299999999999999</c:v>
                </c:pt>
                <c:pt idx="3" formatCode="0.00%">
                  <c:v>0.42599999999999999</c:v>
                </c:pt>
              </c:numCache>
            </c:numRef>
          </c:val>
          <c:extLst>
            <c:ext xmlns:c16="http://schemas.microsoft.com/office/drawing/2014/chart" uri="{C3380CC4-5D6E-409C-BE32-E72D297353CC}">
              <c16:uniqueId val="{00000000-2C65-455B-975F-49D4B6A22464}"/>
            </c:ext>
          </c:extLst>
        </c:ser>
        <c:ser>
          <c:idx val="1"/>
          <c:order val="1"/>
          <c:tx>
            <c:strRef>
              <c:f>'choice of option t1'!$C$1</c:f>
              <c:strCache>
                <c:ptCount val="1"/>
                <c:pt idx="0">
                  <c:v>studiekeuze nog niet gemaakt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'choice of option t1'!$A$2:$A$5</c:f>
              <c:strCache>
                <c:ptCount val="4"/>
                <c:pt idx="0">
                  <c:v>arbeiders</c:v>
                </c:pt>
                <c:pt idx="1">
                  <c:v>lagere middenklasse</c:v>
                </c:pt>
                <c:pt idx="2">
                  <c:v>middenklasse</c:v>
                </c:pt>
                <c:pt idx="3">
                  <c:v>hogere middenklasse</c:v>
                </c:pt>
              </c:strCache>
            </c:strRef>
          </c:cat>
          <c:val>
            <c:numRef>
              <c:f>'choice of option t1'!$C$2:$C$5</c:f>
              <c:numCache>
                <c:formatCode>0%</c:formatCode>
                <c:ptCount val="4"/>
                <c:pt idx="0" formatCode="0.00%">
                  <c:v>0.73799999999999999</c:v>
                </c:pt>
                <c:pt idx="1">
                  <c:v>0.68</c:v>
                </c:pt>
                <c:pt idx="2" formatCode="0.00%">
                  <c:v>0.63700000000000001</c:v>
                </c:pt>
                <c:pt idx="3" formatCode="0.00%">
                  <c:v>0.57399999999999995</c:v>
                </c:pt>
              </c:numCache>
            </c:numRef>
          </c:val>
          <c:extLst>
            <c:ext xmlns:c16="http://schemas.microsoft.com/office/drawing/2014/chart" uri="{C3380CC4-5D6E-409C-BE32-E72D297353CC}">
              <c16:uniqueId val="{00000001-2C65-455B-975F-49D4B6A22464}"/>
            </c:ext>
          </c:extLst>
        </c:ser>
        <c:dLbls>
          <c:dLblPos val="ctr"/>
          <c:showLegendKey val="0"/>
          <c:showVal val="1"/>
          <c:showCatName val="0"/>
          <c:showSerName val="0"/>
          <c:showPercent val="0"/>
          <c:showBubbleSize val="0"/>
        </c:dLbls>
        <c:gapWidth val="150"/>
        <c:overlap val="100"/>
        <c:axId val="508186792"/>
        <c:axId val="508187776"/>
      </c:barChart>
      <c:catAx>
        <c:axId val="5081867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nl-BE"/>
          </a:p>
        </c:txPr>
        <c:crossAx val="508187776"/>
        <c:crosses val="autoZero"/>
        <c:auto val="1"/>
        <c:lblAlgn val="ctr"/>
        <c:lblOffset val="100"/>
        <c:noMultiLvlLbl val="0"/>
      </c:catAx>
      <c:valAx>
        <c:axId val="508187776"/>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5081867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r>
              <a:rPr lang="nl-BE">
                <a:latin typeface="Helvetica" panose="020B0604020202020204" pitchFamily="34" charset="0"/>
                <a:cs typeface="Helvetica" panose="020B0604020202020204" pitchFamily="34" charset="0"/>
              </a:rPr>
              <a:t>Studiekeuze (t2: eind 6de leerjaar) naargelang sociale klasse achtergrond</a:t>
            </a:r>
          </a:p>
        </c:rich>
      </c:tx>
      <c:layout>
        <c:manualLayout>
          <c:xMode val="edge"/>
          <c:yMode val="edge"/>
          <c:x val="0.11649407373696609"/>
          <c:y val="1.96772924045651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nl-BE"/>
        </a:p>
      </c:txPr>
    </c:title>
    <c:autoTitleDeleted val="0"/>
    <c:plotArea>
      <c:layout/>
      <c:barChart>
        <c:barDir val="bar"/>
        <c:grouping val="stacked"/>
        <c:varyColors val="0"/>
        <c:ser>
          <c:idx val="0"/>
          <c:order val="0"/>
          <c:tx>
            <c:strRef>
              <c:f>'choice of option t2'!$B$1</c:f>
              <c:strCache>
                <c:ptCount val="1"/>
                <c:pt idx="0">
                  <c:v>studiekeuze gemaakt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'choice of option t2'!$A$2:$A$5</c:f>
              <c:strCache>
                <c:ptCount val="4"/>
                <c:pt idx="0">
                  <c:v>arbeiders</c:v>
                </c:pt>
                <c:pt idx="1">
                  <c:v>lagere middenklasse</c:v>
                </c:pt>
                <c:pt idx="2">
                  <c:v>middenklasse</c:v>
                </c:pt>
                <c:pt idx="3">
                  <c:v>hogere middenklasse</c:v>
                </c:pt>
              </c:strCache>
            </c:strRef>
          </c:cat>
          <c:val>
            <c:numRef>
              <c:f>'choice of option t2'!$B$2:$B$5</c:f>
              <c:numCache>
                <c:formatCode>0.00%</c:formatCode>
                <c:ptCount val="4"/>
                <c:pt idx="0">
                  <c:v>0.69099999999999995</c:v>
                </c:pt>
                <c:pt idx="1">
                  <c:v>0.83899999999999997</c:v>
                </c:pt>
                <c:pt idx="2">
                  <c:v>0.91100000000000003</c:v>
                </c:pt>
                <c:pt idx="3">
                  <c:v>0.96499999999999997</c:v>
                </c:pt>
              </c:numCache>
            </c:numRef>
          </c:val>
          <c:extLst>
            <c:ext xmlns:c16="http://schemas.microsoft.com/office/drawing/2014/chart" uri="{C3380CC4-5D6E-409C-BE32-E72D297353CC}">
              <c16:uniqueId val="{00000000-C64A-4E15-980F-1FC11D3478FC}"/>
            </c:ext>
          </c:extLst>
        </c:ser>
        <c:ser>
          <c:idx val="1"/>
          <c:order val="1"/>
          <c:tx>
            <c:strRef>
              <c:f>'choice of option t2'!$C$1</c:f>
              <c:strCache>
                <c:ptCount val="1"/>
                <c:pt idx="0">
                  <c:v>studiekeuze nog niet gemaakt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'choice of option t2'!$A$2:$A$5</c:f>
              <c:strCache>
                <c:ptCount val="4"/>
                <c:pt idx="0">
                  <c:v>arbeiders</c:v>
                </c:pt>
                <c:pt idx="1">
                  <c:v>lagere middenklasse</c:v>
                </c:pt>
                <c:pt idx="2">
                  <c:v>middenklasse</c:v>
                </c:pt>
                <c:pt idx="3">
                  <c:v>hogere middenklasse</c:v>
                </c:pt>
              </c:strCache>
            </c:strRef>
          </c:cat>
          <c:val>
            <c:numRef>
              <c:f>'choice of option t2'!$C$2:$C$5</c:f>
              <c:numCache>
                <c:formatCode>0.00%</c:formatCode>
                <c:ptCount val="4"/>
                <c:pt idx="0">
                  <c:v>0.309</c:v>
                </c:pt>
                <c:pt idx="1">
                  <c:v>0.161</c:v>
                </c:pt>
                <c:pt idx="2">
                  <c:v>8.8999999999999996E-2</c:v>
                </c:pt>
                <c:pt idx="3">
                  <c:v>3.5000000000000003E-2</c:v>
                </c:pt>
              </c:numCache>
            </c:numRef>
          </c:val>
          <c:extLst>
            <c:ext xmlns:c16="http://schemas.microsoft.com/office/drawing/2014/chart" uri="{C3380CC4-5D6E-409C-BE32-E72D297353CC}">
              <c16:uniqueId val="{00000001-C64A-4E15-980F-1FC11D3478FC}"/>
            </c:ext>
          </c:extLst>
        </c:ser>
        <c:dLbls>
          <c:dLblPos val="ctr"/>
          <c:showLegendKey val="0"/>
          <c:showVal val="1"/>
          <c:showCatName val="0"/>
          <c:showSerName val="0"/>
          <c:showPercent val="0"/>
          <c:showBubbleSize val="0"/>
        </c:dLbls>
        <c:gapWidth val="150"/>
        <c:overlap val="100"/>
        <c:axId val="501723432"/>
        <c:axId val="501723760"/>
      </c:barChart>
      <c:catAx>
        <c:axId val="5017234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nl-BE"/>
          </a:p>
        </c:txPr>
        <c:crossAx val="501723760"/>
        <c:crosses val="autoZero"/>
        <c:auto val="1"/>
        <c:lblAlgn val="ctr"/>
        <c:lblOffset val="100"/>
        <c:noMultiLvlLbl val="0"/>
      </c:catAx>
      <c:valAx>
        <c:axId val="501723760"/>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501723432"/>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nl-BE"/>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dirty="0">
                <a:latin typeface="Helvetica" panose="020B0604020202020204" pitchFamily="34" charset="0"/>
                <a:cs typeface="Helvetica" panose="020B0604020202020204" pitchFamily="34" charset="0"/>
              </a:rPr>
              <a:t> Gedragsmatige betrokkenheid tijdens</a:t>
            </a:r>
            <a:r>
              <a:rPr lang="nl-BE" baseline="0" dirty="0">
                <a:latin typeface="Helvetica" panose="020B0604020202020204" pitchFamily="34" charset="0"/>
                <a:cs typeface="Helvetica" panose="020B0604020202020204" pitchFamily="34" charset="0"/>
              </a:rPr>
              <a:t> de les</a:t>
            </a:r>
            <a:endParaRPr lang="nl-BE" dirty="0">
              <a:latin typeface="Helvetica" panose="020B0604020202020204" pitchFamily="34" charset="0"/>
              <a:cs typeface="Helvetica"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lineChart>
        <c:grouping val="standard"/>
        <c:varyColors val="0"/>
        <c:ser>
          <c:idx val="0"/>
          <c:order val="0"/>
          <c:tx>
            <c:strRef>
              <c:f>Sheet1!$B$1</c:f>
              <c:strCache>
                <c:ptCount val="1"/>
                <c:pt idx="0">
                  <c:v>Gedragsmatige betrokkenheid</c:v>
                </c:pt>
              </c:strCache>
            </c:strRef>
          </c:tx>
          <c:spPr>
            <a:ln w="28575" cap="rnd">
              <a:solidFill>
                <a:schemeClr val="accent1"/>
              </a:solidFill>
              <a:round/>
            </a:ln>
            <a:effectLst/>
          </c:spPr>
          <c:marker>
            <c:symbol val="none"/>
          </c:marker>
          <c:cat>
            <c:strRef>
              <c:f>Sheet1!$A$2:$A$5</c:f>
              <c:strCache>
                <c:ptCount val="4"/>
                <c:pt idx="0">
                  <c:v>B-stroom</c:v>
                </c:pt>
                <c:pt idx="1">
                  <c:v>Latijn</c:v>
                </c:pt>
                <c:pt idx="2">
                  <c:v>moderne</c:v>
                </c:pt>
                <c:pt idx="3">
                  <c:v>techniek/kunst</c:v>
                </c:pt>
              </c:strCache>
            </c:strRef>
          </c:cat>
          <c:val>
            <c:numRef>
              <c:f>Sheet1!$B$2:$B$5</c:f>
              <c:numCache>
                <c:formatCode>General</c:formatCode>
                <c:ptCount val="4"/>
                <c:pt idx="0">
                  <c:v>18.14</c:v>
                </c:pt>
                <c:pt idx="1">
                  <c:v>19.63</c:v>
                </c:pt>
                <c:pt idx="2">
                  <c:v>19.579999999999998</c:v>
                </c:pt>
                <c:pt idx="3">
                  <c:v>18.739999999999998</c:v>
                </c:pt>
              </c:numCache>
            </c:numRef>
          </c:val>
          <c:smooth val="0"/>
          <c:extLst>
            <c:ext xmlns:c16="http://schemas.microsoft.com/office/drawing/2014/chart" uri="{C3380CC4-5D6E-409C-BE32-E72D297353CC}">
              <c16:uniqueId val="{00000000-37D5-4A1B-B071-686B968ECF41}"/>
            </c:ext>
          </c:extLst>
        </c:ser>
        <c:dLbls>
          <c:showLegendKey val="0"/>
          <c:showVal val="0"/>
          <c:showCatName val="0"/>
          <c:showSerName val="0"/>
          <c:showPercent val="0"/>
          <c:showBubbleSize val="0"/>
        </c:dLbls>
        <c:smooth val="0"/>
        <c:axId val="394870440"/>
        <c:axId val="394870112"/>
      </c:lineChart>
      <c:catAx>
        <c:axId val="39487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394870112"/>
        <c:crosses val="autoZero"/>
        <c:auto val="1"/>
        <c:lblAlgn val="ctr"/>
        <c:lblOffset val="100"/>
        <c:noMultiLvlLbl val="0"/>
      </c:catAx>
      <c:valAx>
        <c:axId val="394870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394870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dirty="0" err="1">
                <a:latin typeface="Helvetica" panose="020B0604020202020204" pitchFamily="34" charset="0"/>
                <a:cs typeface="Helvetica" panose="020B0604020202020204" pitchFamily="34" charset="0"/>
              </a:rPr>
              <a:t>Cognitieve</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betrokkenheid</a:t>
            </a:r>
            <a:endParaRPr lang="en-US" dirty="0">
              <a:latin typeface="Helvetica" panose="020B0604020202020204" pitchFamily="34" charset="0"/>
              <a:cs typeface="Helvetica"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title>
    <c:autoTitleDeleted val="0"/>
    <c:plotArea>
      <c:layout>
        <c:manualLayout>
          <c:layoutTarget val="inner"/>
          <c:xMode val="edge"/>
          <c:yMode val="edge"/>
          <c:x val="8.6347287397156164E-2"/>
          <c:y val="0.21635036925478004"/>
          <c:w val="0.88278851507197964"/>
          <c:h val="0.67749697665328723"/>
        </c:manualLayout>
      </c:layout>
      <c:lineChart>
        <c:grouping val="standard"/>
        <c:varyColors val="0"/>
        <c:ser>
          <c:idx val="0"/>
          <c:order val="0"/>
          <c:tx>
            <c:strRef>
              <c:f>Sheet2!$B$1</c:f>
              <c:strCache>
                <c:ptCount val="1"/>
                <c:pt idx="0">
                  <c:v>Cognitieve betrokkenheid</c:v>
                </c:pt>
              </c:strCache>
            </c:strRef>
          </c:tx>
          <c:spPr>
            <a:ln w="28575" cap="rnd">
              <a:solidFill>
                <a:schemeClr val="accent4"/>
              </a:solidFill>
              <a:round/>
            </a:ln>
            <a:effectLst/>
          </c:spPr>
          <c:marker>
            <c:symbol val="none"/>
          </c:marker>
          <c:cat>
            <c:strRef>
              <c:f>Sheet2!$A$2:$A$5</c:f>
              <c:strCache>
                <c:ptCount val="4"/>
                <c:pt idx="0">
                  <c:v>B-stroom</c:v>
                </c:pt>
                <c:pt idx="1">
                  <c:v>Latijn</c:v>
                </c:pt>
                <c:pt idx="2">
                  <c:v>moderne</c:v>
                </c:pt>
                <c:pt idx="3">
                  <c:v>techniek/kunst</c:v>
                </c:pt>
              </c:strCache>
            </c:strRef>
          </c:cat>
          <c:val>
            <c:numRef>
              <c:f>Sheet2!$B$2:$B$5</c:f>
              <c:numCache>
                <c:formatCode>General</c:formatCode>
                <c:ptCount val="4"/>
                <c:pt idx="0">
                  <c:v>17.809999999999999</c:v>
                </c:pt>
                <c:pt idx="1">
                  <c:v>19.86</c:v>
                </c:pt>
                <c:pt idx="2">
                  <c:v>18.86</c:v>
                </c:pt>
                <c:pt idx="3">
                  <c:v>18.62</c:v>
                </c:pt>
              </c:numCache>
            </c:numRef>
          </c:val>
          <c:smooth val="0"/>
          <c:extLst>
            <c:ext xmlns:c16="http://schemas.microsoft.com/office/drawing/2014/chart" uri="{C3380CC4-5D6E-409C-BE32-E72D297353CC}">
              <c16:uniqueId val="{00000000-BC26-455B-B84F-24C79AD8262E}"/>
            </c:ext>
          </c:extLst>
        </c:ser>
        <c:dLbls>
          <c:showLegendKey val="0"/>
          <c:showVal val="0"/>
          <c:showCatName val="0"/>
          <c:showSerName val="0"/>
          <c:showPercent val="0"/>
          <c:showBubbleSize val="0"/>
        </c:dLbls>
        <c:smooth val="0"/>
        <c:axId val="285427024"/>
        <c:axId val="285427352"/>
      </c:lineChart>
      <c:catAx>
        <c:axId val="28542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285427352"/>
        <c:crosses val="autoZero"/>
        <c:auto val="1"/>
        <c:lblAlgn val="ctr"/>
        <c:lblOffset val="100"/>
        <c:noMultiLvlLbl val="0"/>
      </c:catAx>
      <c:valAx>
        <c:axId val="285427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28542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title>
    <c:autoTitleDeleted val="0"/>
    <c:plotArea>
      <c:layout/>
      <c:lineChart>
        <c:grouping val="standard"/>
        <c:varyColors val="0"/>
        <c:ser>
          <c:idx val="0"/>
          <c:order val="0"/>
          <c:tx>
            <c:strRef>
              <c:f>Sheet4!$B$1</c:f>
              <c:strCache>
                <c:ptCount val="1"/>
                <c:pt idx="0">
                  <c:v>Futiliteit</c:v>
                </c:pt>
              </c:strCache>
            </c:strRef>
          </c:tx>
          <c:spPr>
            <a:ln w="28575" cap="rnd">
              <a:solidFill>
                <a:schemeClr val="dk1">
                  <a:tint val="88500"/>
                </a:schemeClr>
              </a:solidFill>
              <a:round/>
            </a:ln>
            <a:effectLst/>
          </c:spPr>
          <c:marker>
            <c:symbol val="none"/>
          </c:marker>
          <c:cat>
            <c:strRef>
              <c:f>Sheet4!$A$2:$A$5</c:f>
              <c:strCache>
                <c:ptCount val="4"/>
                <c:pt idx="0">
                  <c:v>B-stroom</c:v>
                </c:pt>
                <c:pt idx="1">
                  <c:v>Latijn</c:v>
                </c:pt>
                <c:pt idx="2">
                  <c:v>moderne</c:v>
                </c:pt>
                <c:pt idx="3">
                  <c:v>techniek/kunst</c:v>
                </c:pt>
              </c:strCache>
            </c:strRef>
          </c:cat>
          <c:val>
            <c:numRef>
              <c:f>Sheet4!$B$2:$B$5</c:f>
              <c:numCache>
                <c:formatCode>General</c:formatCode>
                <c:ptCount val="4"/>
                <c:pt idx="0">
                  <c:v>12.17</c:v>
                </c:pt>
                <c:pt idx="1">
                  <c:v>8.25</c:v>
                </c:pt>
                <c:pt idx="2">
                  <c:v>8.77</c:v>
                </c:pt>
                <c:pt idx="3">
                  <c:v>9.67</c:v>
                </c:pt>
              </c:numCache>
            </c:numRef>
          </c:val>
          <c:smooth val="0"/>
          <c:extLst>
            <c:ext xmlns:c16="http://schemas.microsoft.com/office/drawing/2014/chart" uri="{C3380CC4-5D6E-409C-BE32-E72D297353CC}">
              <c16:uniqueId val="{00000000-0992-40FD-8956-4A4CB4BCAB4A}"/>
            </c:ext>
          </c:extLst>
        </c:ser>
        <c:dLbls>
          <c:showLegendKey val="0"/>
          <c:showVal val="0"/>
          <c:showCatName val="0"/>
          <c:showSerName val="0"/>
          <c:showPercent val="0"/>
          <c:showBubbleSize val="0"/>
        </c:dLbls>
        <c:smooth val="0"/>
        <c:axId val="508309344"/>
        <c:axId val="508312296"/>
      </c:lineChart>
      <c:catAx>
        <c:axId val="50830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508312296"/>
        <c:crosses val="autoZero"/>
        <c:auto val="1"/>
        <c:lblAlgn val="ctr"/>
        <c:lblOffset val="100"/>
        <c:noMultiLvlLbl val="0"/>
      </c:catAx>
      <c:valAx>
        <c:axId val="508312296"/>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508309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54A5F-7127-47AA-8FAC-5EA32F0BF365}" type="datetimeFigureOut">
              <a:rPr lang="en-GB" smtClean="0"/>
              <a:t>04/12/2017</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63CD1-4B79-4674-9D92-91C1FFD96D2B}" type="slidenum">
              <a:rPr lang="en-GB" smtClean="0"/>
              <a:t>‹#›</a:t>
            </a:fld>
            <a:endParaRPr lang="en-GB"/>
          </a:p>
        </p:txBody>
      </p:sp>
    </p:spTree>
    <p:extLst>
      <p:ext uri="{BB962C8B-B14F-4D97-AF65-F5344CB8AC3E}">
        <p14:creationId xmlns:p14="http://schemas.microsoft.com/office/powerpoint/2010/main" val="234645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a:t>
            </a:fld>
            <a:endParaRPr lang="en-GB"/>
          </a:p>
        </p:txBody>
      </p:sp>
    </p:spTree>
    <p:extLst>
      <p:ext uri="{BB962C8B-B14F-4D97-AF65-F5344CB8AC3E}">
        <p14:creationId xmlns:p14="http://schemas.microsoft.com/office/powerpoint/2010/main" val="253180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11</a:t>
            </a:fld>
            <a:endParaRPr lang="en-GB"/>
          </a:p>
        </p:txBody>
      </p:sp>
    </p:spTree>
    <p:extLst>
      <p:ext uri="{BB962C8B-B14F-4D97-AF65-F5344CB8AC3E}">
        <p14:creationId xmlns:p14="http://schemas.microsoft.com/office/powerpoint/2010/main" val="580279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12</a:t>
            </a:fld>
            <a:endParaRPr lang="en-GB"/>
          </a:p>
        </p:txBody>
      </p:sp>
    </p:spTree>
    <p:extLst>
      <p:ext uri="{BB962C8B-B14F-4D97-AF65-F5344CB8AC3E}">
        <p14:creationId xmlns:p14="http://schemas.microsoft.com/office/powerpoint/2010/main" val="166603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13</a:t>
            </a:fld>
            <a:endParaRPr lang="en-GB"/>
          </a:p>
        </p:txBody>
      </p:sp>
    </p:spTree>
    <p:extLst>
      <p:ext uri="{BB962C8B-B14F-4D97-AF65-F5344CB8AC3E}">
        <p14:creationId xmlns:p14="http://schemas.microsoft.com/office/powerpoint/2010/main" val="378737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14</a:t>
            </a:fld>
            <a:endParaRPr lang="en-GB"/>
          </a:p>
        </p:txBody>
      </p:sp>
    </p:spTree>
    <p:extLst>
      <p:ext uri="{BB962C8B-B14F-4D97-AF65-F5344CB8AC3E}">
        <p14:creationId xmlns:p14="http://schemas.microsoft.com/office/powerpoint/2010/main" val="1636976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15</a:t>
            </a:fld>
            <a:endParaRPr lang="en-GB"/>
          </a:p>
        </p:txBody>
      </p:sp>
    </p:spTree>
    <p:extLst>
      <p:ext uri="{BB962C8B-B14F-4D97-AF65-F5344CB8AC3E}">
        <p14:creationId xmlns:p14="http://schemas.microsoft.com/office/powerpoint/2010/main" val="236112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16</a:t>
            </a:fld>
            <a:endParaRPr lang="en-GB"/>
          </a:p>
        </p:txBody>
      </p:sp>
    </p:spTree>
    <p:extLst>
      <p:ext uri="{BB962C8B-B14F-4D97-AF65-F5344CB8AC3E}">
        <p14:creationId xmlns:p14="http://schemas.microsoft.com/office/powerpoint/2010/main" val="1997204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17</a:t>
            </a:fld>
            <a:endParaRPr lang="en-GB"/>
          </a:p>
        </p:txBody>
      </p:sp>
    </p:spTree>
    <p:extLst>
      <p:ext uri="{BB962C8B-B14F-4D97-AF65-F5344CB8AC3E}">
        <p14:creationId xmlns:p14="http://schemas.microsoft.com/office/powerpoint/2010/main" val="3250958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18</a:t>
            </a:fld>
            <a:endParaRPr lang="en-GB"/>
          </a:p>
        </p:txBody>
      </p:sp>
    </p:spTree>
    <p:extLst>
      <p:ext uri="{BB962C8B-B14F-4D97-AF65-F5344CB8AC3E}">
        <p14:creationId xmlns:p14="http://schemas.microsoft.com/office/powerpoint/2010/main" val="2731494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19</a:t>
            </a:fld>
            <a:endParaRPr lang="en-GB"/>
          </a:p>
        </p:txBody>
      </p:sp>
    </p:spTree>
    <p:extLst>
      <p:ext uri="{BB962C8B-B14F-4D97-AF65-F5344CB8AC3E}">
        <p14:creationId xmlns:p14="http://schemas.microsoft.com/office/powerpoint/2010/main" val="470246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20</a:t>
            </a:fld>
            <a:endParaRPr lang="en-GB"/>
          </a:p>
        </p:txBody>
      </p:sp>
    </p:spTree>
    <p:extLst>
      <p:ext uri="{BB962C8B-B14F-4D97-AF65-F5344CB8AC3E}">
        <p14:creationId xmlns:p14="http://schemas.microsoft.com/office/powerpoint/2010/main" val="2495730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a:t>
            </a:fld>
            <a:endParaRPr lang="en-GB"/>
          </a:p>
        </p:txBody>
      </p:sp>
    </p:spTree>
    <p:extLst>
      <p:ext uri="{BB962C8B-B14F-4D97-AF65-F5344CB8AC3E}">
        <p14:creationId xmlns:p14="http://schemas.microsoft.com/office/powerpoint/2010/main" val="3704340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21</a:t>
            </a:fld>
            <a:endParaRPr lang="en-GB"/>
          </a:p>
        </p:txBody>
      </p:sp>
    </p:spTree>
    <p:extLst>
      <p:ext uri="{BB962C8B-B14F-4D97-AF65-F5344CB8AC3E}">
        <p14:creationId xmlns:p14="http://schemas.microsoft.com/office/powerpoint/2010/main" val="3191864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22</a:t>
            </a:fld>
            <a:endParaRPr lang="en-GB"/>
          </a:p>
        </p:txBody>
      </p:sp>
    </p:spTree>
    <p:extLst>
      <p:ext uri="{BB962C8B-B14F-4D97-AF65-F5344CB8AC3E}">
        <p14:creationId xmlns:p14="http://schemas.microsoft.com/office/powerpoint/2010/main" val="1418215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23</a:t>
            </a:fld>
            <a:endParaRPr lang="en-GB"/>
          </a:p>
        </p:txBody>
      </p:sp>
    </p:spTree>
    <p:extLst>
      <p:ext uri="{BB962C8B-B14F-4D97-AF65-F5344CB8AC3E}">
        <p14:creationId xmlns:p14="http://schemas.microsoft.com/office/powerpoint/2010/main" val="2048089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24</a:t>
            </a:fld>
            <a:endParaRPr lang="en-GB"/>
          </a:p>
        </p:txBody>
      </p:sp>
    </p:spTree>
    <p:extLst>
      <p:ext uri="{BB962C8B-B14F-4D97-AF65-F5344CB8AC3E}">
        <p14:creationId xmlns:p14="http://schemas.microsoft.com/office/powerpoint/2010/main" val="1583213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25</a:t>
            </a:fld>
            <a:endParaRPr lang="en-GB"/>
          </a:p>
        </p:txBody>
      </p:sp>
    </p:spTree>
    <p:extLst>
      <p:ext uri="{BB962C8B-B14F-4D97-AF65-F5344CB8AC3E}">
        <p14:creationId xmlns:p14="http://schemas.microsoft.com/office/powerpoint/2010/main" val="2250715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26</a:t>
            </a:fld>
            <a:endParaRPr lang="en-GB"/>
          </a:p>
        </p:txBody>
      </p:sp>
    </p:spTree>
    <p:extLst>
      <p:ext uri="{BB962C8B-B14F-4D97-AF65-F5344CB8AC3E}">
        <p14:creationId xmlns:p14="http://schemas.microsoft.com/office/powerpoint/2010/main" val="1990282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27</a:t>
            </a:fld>
            <a:endParaRPr lang="en-GB"/>
          </a:p>
        </p:txBody>
      </p:sp>
    </p:spTree>
    <p:extLst>
      <p:ext uri="{BB962C8B-B14F-4D97-AF65-F5344CB8AC3E}">
        <p14:creationId xmlns:p14="http://schemas.microsoft.com/office/powerpoint/2010/main" val="189863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28</a:t>
            </a:fld>
            <a:endParaRPr lang="en-GB"/>
          </a:p>
        </p:txBody>
      </p:sp>
    </p:spTree>
    <p:extLst>
      <p:ext uri="{BB962C8B-B14F-4D97-AF65-F5344CB8AC3E}">
        <p14:creationId xmlns:p14="http://schemas.microsoft.com/office/powerpoint/2010/main" val="300321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4</a:t>
            </a:fld>
            <a:endParaRPr lang="en-GB"/>
          </a:p>
        </p:txBody>
      </p:sp>
    </p:spTree>
    <p:extLst>
      <p:ext uri="{BB962C8B-B14F-4D97-AF65-F5344CB8AC3E}">
        <p14:creationId xmlns:p14="http://schemas.microsoft.com/office/powerpoint/2010/main" val="274410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5</a:t>
            </a:fld>
            <a:endParaRPr lang="en-GB"/>
          </a:p>
        </p:txBody>
      </p:sp>
    </p:spTree>
    <p:extLst>
      <p:ext uri="{BB962C8B-B14F-4D97-AF65-F5344CB8AC3E}">
        <p14:creationId xmlns:p14="http://schemas.microsoft.com/office/powerpoint/2010/main" val="245453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6</a:t>
            </a:fld>
            <a:endParaRPr lang="en-GB"/>
          </a:p>
        </p:txBody>
      </p:sp>
    </p:spTree>
    <p:extLst>
      <p:ext uri="{BB962C8B-B14F-4D97-AF65-F5344CB8AC3E}">
        <p14:creationId xmlns:p14="http://schemas.microsoft.com/office/powerpoint/2010/main" val="192458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7</a:t>
            </a:fld>
            <a:endParaRPr lang="en-GB"/>
          </a:p>
        </p:txBody>
      </p:sp>
    </p:spTree>
    <p:extLst>
      <p:ext uri="{BB962C8B-B14F-4D97-AF65-F5344CB8AC3E}">
        <p14:creationId xmlns:p14="http://schemas.microsoft.com/office/powerpoint/2010/main" val="28268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8</a:t>
            </a:fld>
            <a:endParaRPr lang="en-GB"/>
          </a:p>
        </p:txBody>
      </p:sp>
    </p:spTree>
    <p:extLst>
      <p:ext uri="{BB962C8B-B14F-4D97-AF65-F5344CB8AC3E}">
        <p14:creationId xmlns:p14="http://schemas.microsoft.com/office/powerpoint/2010/main" val="58652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9</a:t>
            </a:fld>
            <a:endParaRPr lang="en-GB"/>
          </a:p>
        </p:txBody>
      </p:sp>
    </p:spTree>
    <p:extLst>
      <p:ext uri="{BB962C8B-B14F-4D97-AF65-F5344CB8AC3E}">
        <p14:creationId xmlns:p14="http://schemas.microsoft.com/office/powerpoint/2010/main" val="100315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10</a:t>
            </a:fld>
            <a:endParaRPr lang="en-GB"/>
          </a:p>
        </p:txBody>
      </p:sp>
    </p:spTree>
    <p:extLst>
      <p:ext uri="{BB962C8B-B14F-4D97-AF65-F5344CB8AC3E}">
        <p14:creationId xmlns:p14="http://schemas.microsoft.com/office/powerpoint/2010/main" val="282521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GB"/>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a:p>
        </p:txBody>
      </p:sp>
      <p:sp>
        <p:nvSpPr>
          <p:cNvPr id="4" name="Tijdelijke aanduiding voor datum 3"/>
          <p:cNvSpPr>
            <a:spLocks noGrp="1"/>
          </p:cNvSpPr>
          <p:nvPr>
            <p:ph type="dt" sz="half" idx="10"/>
          </p:nvPr>
        </p:nvSpPr>
        <p:spPr/>
        <p:txBody>
          <a:bodyPr/>
          <a:lstStyle/>
          <a:p>
            <a:fld id="{D539B7A0-3AAE-49C7-A09A-77BE65C75514}" type="datetimeFigureOut">
              <a:rPr lang="en-GB" smtClean="0"/>
              <a:t>04/12/2017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88855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D539B7A0-3AAE-49C7-A09A-77BE65C75514}" type="datetimeFigureOut">
              <a:rPr lang="en-GB" smtClean="0"/>
              <a:t>04/12/2017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85371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en-GB"/>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D539B7A0-3AAE-49C7-A09A-77BE65C75514}" type="datetimeFigureOut">
              <a:rPr lang="en-GB" smtClean="0"/>
              <a:t>04/12/2017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118445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D539B7A0-3AAE-49C7-A09A-77BE65C75514}" type="datetimeFigureOut">
              <a:rPr lang="en-GB" smtClean="0"/>
              <a:t>04/12/2017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60037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GB"/>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539B7A0-3AAE-49C7-A09A-77BE65C75514}" type="datetimeFigureOut">
              <a:rPr lang="en-GB" smtClean="0"/>
              <a:t>04/12/2017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354893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D539B7A0-3AAE-49C7-A09A-77BE65C75514}" type="datetimeFigureOut">
              <a:rPr lang="en-GB" smtClean="0"/>
              <a:t>04/12/2017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251918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en-GB"/>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D539B7A0-3AAE-49C7-A09A-77BE65C75514}" type="datetimeFigureOut">
              <a:rPr lang="en-GB" smtClean="0"/>
              <a:t>04/12/2017</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286037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datum 2"/>
          <p:cNvSpPr>
            <a:spLocks noGrp="1"/>
          </p:cNvSpPr>
          <p:nvPr>
            <p:ph type="dt" sz="half" idx="10"/>
          </p:nvPr>
        </p:nvSpPr>
        <p:spPr/>
        <p:txBody>
          <a:bodyPr/>
          <a:lstStyle/>
          <a:p>
            <a:fld id="{D539B7A0-3AAE-49C7-A09A-77BE65C75514}" type="datetimeFigureOut">
              <a:rPr lang="en-GB" smtClean="0"/>
              <a:t>04/12/2017</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377677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539B7A0-3AAE-49C7-A09A-77BE65C75514}" type="datetimeFigureOut">
              <a:rPr lang="en-GB" smtClean="0"/>
              <a:t>04/12/2017</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385853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GB"/>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539B7A0-3AAE-49C7-A09A-77BE65C75514}" type="datetimeFigureOut">
              <a:rPr lang="en-GB" smtClean="0"/>
              <a:t>04/12/2017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10163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GB"/>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539B7A0-3AAE-49C7-A09A-77BE65C75514}" type="datetimeFigureOut">
              <a:rPr lang="en-GB" smtClean="0"/>
              <a:t>04/12/2017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0DE31DE8-930A-49B1-AFF7-88EE02C92D45}" type="slidenum">
              <a:rPr lang="en-GB" smtClean="0"/>
              <a:t>‹#›</a:t>
            </a:fld>
            <a:endParaRPr lang="en-GB"/>
          </a:p>
        </p:txBody>
      </p:sp>
    </p:spTree>
    <p:extLst>
      <p:ext uri="{BB962C8B-B14F-4D97-AF65-F5344CB8AC3E}">
        <p14:creationId xmlns:p14="http://schemas.microsoft.com/office/powerpoint/2010/main" val="406568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GB"/>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9B7A0-3AAE-49C7-A09A-77BE65C75514}" type="datetimeFigureOut">
              <a:rPr lang="en-GB" smtClean="0"/>
              <a:t>04/12/2017</a:t>
            </a:fld>
            <a:endParaRPr lang="en-GB"/>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31DE8-930A-49B1-AFF7-88EE02C92D45}" type="slidenum">
              <a:rPr lang="en-GB" smtClean="0"/>
              <a:t>‹#›</a:t>
            </a:fld>
            <a:endParaRPr lang="en-GB"/>
          </a:p>
        </p:txBody>
      </p:sp>
    </p:spTree>
    <p:extLst>
      <p:ext uri="{BB962C8B-B14F-4D97-AF65-F5344CB8AC3E}">
        <p14:creationId xmlns:p14="http://schemas.microsoft.com/office/powerpoint/2010/main" val="343441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a:stretch>
            <a:fillRect/>
          </a:stretch>
        </p:blipFill>
        <p:spPr>
          <a:xfrm>
            <a:off x="6529111" y="5521625"/>
            <a:ext cx="2638469" cy="1055388"/>
          </a:xfrm>
          <a:prstGeom prst="rect">
            <a:avLst/>
          </a:prstGeom>
        </p:spPr>
      </p:pic>
      <p:pic>
        <p:nvPicPr>
          <p:cNvPr id="11" name="Afbeelding 10"/>
          <p:cNvPicPr>
            <a:picLocks noChangeAspect="1"/>
          </p:cNvPicPr>
          <p:nvPr/>
        </p:nvPicPr>
        <p:blipFill>
          <a:blip r:embed="rId3"/>
          <a:stretch>
            <a:fillRect/>
          </a:stretch>
        </p:blipFill>
        <p:spPr>
          <a:xfrm>
            <a:off x="4006181" y="5468948"/>
            <a:ext cx="2522930" cy="1419148"/>
          </a:xfrm>
          <a:prstGeom prst="rect">
            <a:avLst/>
          </a:prstGeom>
        </p:spPr>
      </p:pic>
      <p:sp>
        <p:nvSpPr>
          <p:cNvPr id="2" name="Titel 1"/>
          <p:cNvSpPr>
            <a:spLocks noGrp="1"/>
          </p:cNvSpPr>
          <p:nvPr>
            <p:ph type="ctrTitle"/>
          </p:nvPr>
        </p:nvSpPr>
        <p:spPr>
          <a:xfrm>
            <a:off x="1046920" y="1248256"/>
            <a:ext cx="10098156" cy="2387600"/>
          </a:xfrm>
          <a:solidFill>
            <a:schemeClr val="bg1"/>
          </a:solidFill>
        </p:spPr>
        <p:txBody>
          <a:bodyPr>
            <a:normAutofit/>
          </a:bodyPr>
          <a:lstStyle/>
          <a:p>
            <a:r>
              <a:rPr lang="en-GB" sz="4800" b="1" dirty="0" err="1">
                <a:solidFill>
                  <a:srgbClr val="323294"/>
                </a:solidFill>
                <a:latin typeface="Helvetica" charset="0"/>
                <a:ea typeface="Helvetica" charset="0"/>
                <a:cs typeface="Helvetica" charset="0"/>
              </a:rPr>
              <a:t>prangende</a:t>
            </a:r>
            <a:r>
              <a:rPr lang="en-GB" sz="4800" b="1" dirty="0">
                <a:solidFill>
                  <a:srgbClr val="323294"/>
                </a:solidFill>
                <a:latin typeface="Helvetica" charset="0"/>
                <a:ea typeface="Helvetica" charset="0"/>
                <a:cs typeface="Helvetica" charset="0"/>
              </a:rPr>
              <a:t> </a:t>
            </a:r>
            <a:r>
              <a:rPr lang="en-GB" sz="4800" b="1" dirty="0" err="1">
                <a:solidFill>
                  <a:srgbClr val="323294"/>
                </a:solidFill>
                <a:latin typeface="Helvetica" charset="0"/>
                <a:ea typeface="Helvetica" charset="0"/>
                <a:cs typeface="Helvetica" charset="0"/>
              </a:rPr>
              <a:t>vaststellingen</a:t>
            </a:r>
            <a:r>
              <a:rPr lang="en-GB" sz="4800" b="1" dirty="0">
                <a:solidFill>
                  <a:srgbClr val="323294"/>
                </a:solidFill>
                <a:latin typeface="Helvetica" charset="0"/>
                <a:ea typeface="Helvetica" charset="0"/>
                <a:cs typeface="Helvetica" charset="0"/>
              </a:rPr>
              <a:t> </a:t>
            </a:r>
            <a:br>
              <a:rPr lang="en-GB" sz="4800" b="1" dirty="0">
                <a:solidFill>
                  <a:srgbClr val="323294"/>
                </a:solidFill>
                <a:latin typeface="Helvetica" charset="0"/>
                <a:ea typeface="Helvetica" charset="0"/>
                <a:cs typeface="Helvetica" charset="0"/>
              </a:rPr>
            </a:br>
            <a:r>
              <a:rPr lang="en-GB" sz="4800" b="1" dirty="0" err="1">
                <a:solidFill>
                  <a:srgbClr val="323294"/>
                </a:solidFill>
                <a:latin typeface="Helvetica" charset="0"/>
                <a:ea typeface="Helvetica" charset="0"/>
                <a:cs typeface="Helvetica" charset="0"/>
              </a:rPr>
              <a:t>uit</a:t>
            </a:r>
            <a:r>
              <a:rPr lang="en-GB" sz="4800" b="1" dirty="0">
                <a:solidFill>
                  <a:srgbClr val="323294"/>
                </a:solidFill>
                <a:latin typeface="Helvetica" charset="0"/>
                <a:ea typeface="Helvetica" charset="0"/>
                <a:cs typeface="Helvetica" charset="0"/>
              </a:rPr>
              <a:t> het </a:t>
            </a:r>
            <a:r>
              <a:rPr lang="en-GB" sz="4800" b="1" dirty="0" err="1">
                <a:solidFill>
                  <a:srgbClr val="323294"/>
                </a:solidFill>
                <a:latin typeface="Helvetica" charset="0"/>
                <a:ea typeface="Helvetica" charset="0"/>
                <a:cs typeface="Helvetica" charset="0"/>
              </a:rPr>
              <a:t>onderzoek</a:t>
            </a:r>
            <a:endParaRPr lang="en-GB" sz="4800" b="1" dirty="0">
              <a:solidFill>
                <a:srgbClr val="323294"/>
              </a:solidFill>
              <a:latin typeface="Helvetica" charset="0"/>
              <a:ea typeface="Helvetica" charset="0"/>
              <a:cs typeface="Helvetica" charset="0"/>
            </a:endParaRPr>
          </a:p>
        </p:txBody>
      </p:sp>
      <p:sp>
        <p:nvSpPr>
          <p:cNvPr id="3" name="Ondertitel 2"/>
          <p:cNvSpPr>
            <a:spLocks noGrp="1"/>
          </p:cNvSpPr>
          <p:nvPr>
            <p:ph type="subTitle" idx="1"/>
          </p:nvPr>
        </p:nvSpPr>
        <p:spPr>
          <a:xfrm>
            <a:off x="1550503" y="3966365"/>
            <a:ext cx="9090991" cy="1075979"/>
          </a:xfrm>
        </p:spPr>
        <p:txBody>
          <a:bodyPr/>
          <a:lstStyle/>
          <a:p>
            <a:r>
              <a:rPr lang="en-GB" dirty="0">
                <a:solidFill>
                  <a:srgbClr val="27A78D"/>
                </a:solidFill>
                <a:latin typeface="Helvetica" charset="0"/>
                <a:ea typeface="Helvetica" charset="0"/>
                <a:cs typeface="Helvetica" charset="0"/>
              </a:rPr>
              <a:t>Simon Boone</a:t>
            </a:r>
          </a:p>
        </p:txBody>
      </p:sp>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5152" y="410885"/>
            <a:ext cx="1961697" cy="1028308"/>
          </a:xfrm>
          <a:prstGeom prst="rect">
            <a:avLst/>
          </a:prstGeom>
        </p:spPr>
      </p:pic>
      <p:pic>
        <p:nvPicPr>
          <p:cNvPr id="7" name="Afbeelding 6"/>
          <p:cNvPicPr>
            <a:picLocks noChangeAspect="1"/>
          </p:cNvPicPr>
          <p:nvPr/>
        </p:nvPicPr>
        <p:blipFill>
          <a:blip r:embed="rId5"/>
          <a:stretch>
            <a:fillRect/>
          </a:stretch>
        </p:blipFill>
        <p:spPr>
          <a:xfrm>
            <a:off x="3325256" y="5703362"/>
            <a:ext cx="894776" cy="1015943"/>
          </a:xfrm>
          <a:prstGeom prst="rect">
            <a:avLst/>
          </a:prstGeom>
        </p:spPr>
      </p:pic>
      <p:pic>
        <p:nvPicPr>
          <p:cNvPr id="8" name="Afbeelding 7"/>
          <p:cNvPicPr>
            <a:picLocks noChangeAspect="1"/>
          </p:cNvPicPr>
          <p:nvPr/>
        </p:nvPicPr>
        <p:blipFill>
          <a:blip r:embed="rId6"/>
          <a:stretch>
            <a:fillRect/>
          </a:stretch>
        </p:blipFill>
        <p:spPr>
          <a:xfrm>
            <a:off x="5853268" y="5499044"/>
            <a:ext cx="1698694" cy="1358956"/>
          </a:xfrm>
          <a:prstGeom prst="rect">
            <a:avLst/>
          </a:prstGeom>
        </p:spPr>
      </p:pic>
      <p:pic>
        <p:nvPicPr>
          <p:cNvPr id="9" name="Afbeelding 8"/>
          <p:cNvPicPr>
            <a:picLocks noChangeAspect="1"/>
          </p:cNvPicPr>
          <p:nvPr/>
        </p:nvPicPr>
        <p:blipFill>
          <a:blip r:embed="rId7"/>
          <a:stretch>
            <a:fillRect/>
          </a:stretch>
        </p:blipFill>
        <p:spPr>
          <a:xfrm>
            <a:off x="8900808" y="5482817"/>
            <a:ext cx="829232" cy="1236488"/>
          </a:xfrm>
          <a:prstGeom prst="rect">
            <a:avLst/>
          </a:prstGeom>
        </p:spPr>
      </p:pic>
      <p:pic>
        <p:nvPicPr>
          <p:cNvPr id="13" name="Afbeelding 12"/>
          <p:cNvPicPr>
            <a:picLocks noChangeAspect="1"/>
          </p:cNvPicPr>
          <p:nvPr/>
        </p:nvPicPr>
        <p:blipFill>
          <a:blip r:embed="rId8"/>
          <a:stretch>
            <a:fillRect/>
          </a:stretch>
        </p:blipFill>
        <p:spPr>
          <a:xfrm>
            <a:off x="1903422" y="5521625"/>
            <a:ext cx="1421834" cy="1421834"/>
          </a:xfrm>
          <a:prstGeom prst="rect">
            <a:avLst/>
          </a:prstGeom>
        </p:spPr>
      </p:pic>
    </p:spTree>
    <p:extLst>
      <p:ext uri="{BB962C8B-B14F-4D97-AF65-F5344CB8AC3E}">
        <p14:creationId xmlns:p14="http://schemas.microsoft.com/office/powerpoint/2010/main" val="115702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keuzeproces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leerlingen</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ideeën over secundair zijn stereotiep</a:t>
            </a:r>
          </a:p>
          <a:p>
            <a:pPr marL="0" indent="0">
              <a:buNone/>
            </a:pPr>
            <a:endParaRPr lang="nl-NL" b="1" dirty="0">
              <a:solidFill>
                <a:srgbClr val="27A78D"/>
              </a:solidFill>
              <a:latin typeface="Helvetica" charset="0"/>
              <a:ea typeface="Helvetica" charset="0"/>
              <a:cs typeface="Helvetica" charset="0"/>
            </a:endParaRPr>
          </a:p>
          <a:p>
            <a:pPr marL="0" indent="0" algn="ctr">
              <a:buNone/>
            </a:pPr>
            <a:r>
              <a:rPr lang="nl-BE" i="1" dirty="0">
                <a:latin typeface="Calibri" panose="020F0502020204030204" pitchFamily="34" charset="0"/>
                <a:ea typeface="DengXian" panose="02010600030101010101" pitchFamily="2" charset="-122"/>
              </a:rPr>
              <a:t>Ze hadden toch wel graag dat ik een hoge richting ging doen. Want als het bij die lage misschien iets te gemakkelijk was… (En wat zijn dan lage richtingen?) Technisch, de B-stroom, da’s laag. (Wat is technische?) Zo motor-dingen , koken, wassen, strijken, naaien en zo. Da’s niet echt werken eigenlijk, da’s zo beetje hobbyachtig of wat ge thuis kunt doen in uw vrije tijd. ‘K vind dat dan eigenlijk zo wat meer de hele tijd speelachtig. </a:t>
            </a:r>
            <a:endParaRPr lang="nl-NL" b="1" dirty="0">
              <a:solidFill>
                <a:srgbClr val="27A78D"/>
              </a:solidFill>
              <a:latin typeface="Helvetica" charset="0"/>
              <a:ea typeface="Helvetica" charset="0"/>
              <a:cs typeface="Helvetica" charset="0"/>
            </a:endParaRPr>
          </a:p>
          <a:p>
            <a:pPr marL="0" indent="0">
              <a:buNone/>
            </a:pPr>
            <a:endParaRPr lang="nl-NL"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15321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keuzeproces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ouders</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a:xfrm>
            <a:off x="838200" y="1789952"/>
            <a:ext cx="10515600" cy="4351338"/>
          </a:xfrm>
        </p:spPr>
        <p:txBody>
          <a:bodyPr>
            <a:normAutofit/>
          </a:bodyPr>
          <a:lstStyle/>
          <a:p>
            <a:pPr marL="0" indent="0">
              <a:buNone/>
            </a:pPr>
            <a:r>
              <a:rPr lang="nl-NL" b="1" dirty="0">
                <a:solidFill>
                  <a:srgbClr val="27A78D"/>
                </a:solidFill>
                <a:latin typeface="Helvetica" charset="0"/>
                <a:ea typeface="Helvetica" charset="0"/>
                <a:cs typeface="Helvetica" charset="0"/>
              </a:rPr>
              <a:t>verschil in timing naargelang socio-economische achtergrond</a:t>
            </a:r>
          </a:p>
          <a:p>
            <a:pPr marL="0" indent="0">
              <a:buNone/>
            </a:pPr>
            <a:endParaRPr lang="nl-NL" b="1" dirty="0">
              <a:solidFill>
                <a:srgbClr val="27A78D"/>
              </a:solidFill>
              <a:latin typeface="Helvetica" charset="0"/>
              <a:ea typeface="Helvetica" charset="0"/>
              <a:cs typeface="Helvetica" charset="0"/>
            </a:endParaRPr>
          </a:p>
          <a:p>
            <a:pPr marL="0" indent="0">
              <a:buNone/>
            </a:pPr>
            <a:endParaRPr lang="nl-NL" b="1" dirty="0">
              <a:solidFill>
                <a:srgbClr val="27A78D"/>
              </a:solidFill>
              <a:latin typeface="Helvetica" charset="0"/>
              <a:ea typeface="Helvetica" charset="0"/>
              <a:cs typeface="Helvetica" charset="0"/>
            </a:endParaRPr>
          </a:p>
          <a:p>
            <a:pPr marL="0" indent="0">
              <a:buNone/>
            </a:pPr>
            <a:endParaRPr lang="nl-NL"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9" name="Chart 8">
            <a:extLst>
              <a:ext uri="{FF2B5EF4-FFF2-40B4-BE49-F238E27FC236}">
                <a16:creationId xmlns:a16="http://schemas.microsoft.com/office/drawing/2014/main" id="{9A66D693-C626-49E4-B0CB-E0A9A6C5CB09}"/>
              </a:ext>
            </a:extLst>
          </p:cNvPr>
          <p:cNvGraphicFramePr>
            <a:graphicFrameLocks/>
          </p:cNvGraphicFramePr>
          <p:nvPr>
            <p:extLst>
              <p:ext uri="{D42A27DB-BD31-4B8C-83A1-F6EECF244321}">
                <p14:modId xmlns:p14="http://schemas.microsoft.com/office/powerpoint/2010/main" val="3426921034"/>
              </p:ext>
            </p:extLst>
          </p:nvPr>
        </p:nvGraphicFramePr>
        <p:xfrm>
          <a:off x="1166264" y="2623312"/>
          <a:ext cx="6752050" cy="41104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142CEEB-ABE2-40E9-82A2-D8E99E9E9DC5}"/>
              </a:ext>
            </a:extLst>
          </p:cNvPr>
          <p:cNvGraphicFramePr>
            <a:graphicFrameLocks/>
          </p:cNvGraphicFramePr>
          <p:nvPr>
            <p:extLst>
              <p:ext uri="{D42A27DB-BD31-4B8C-83A1-F6EECF244321}">
                <p14:modId xmlns:p14="http://schemas.microsoft.com/office/powerpoint/2010/main" val="3610972791"/>
              </p:ext>
            </p:extLst>
          </p:nvPr>
        </p:nvGraphicFramePr>
        <p:xfrm>
          <a:off x="1221959" y="2623312"/>
          <a:ext cx="6640659" cy="41104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709D4D7D-BE83-4299-90FF-D8490C836212}"/>
              </a:ext>
            </a:extLst>
          </p:cNvPr>
          <p:cNvGraphicFramePr>
            <a:graphicFrameLocks/>
          </p:cNvGraphicFramePr>
          <p:nvPr>
            <p:extLst>
              <p:ext uri="{D42A27DB-BD31-4B8C-83A1-F6EECF244321}">
                <p14:modId xmlns:p14="http://schemas.microsoft.com/office/powerpoint/2010/main" val="3707858631"/>
              </p:ext>
            </p:extLst>
          </p:nvPr>
        </p:nvGraphicFramePr>
        <p:xfrm>
          <a:off x="1426884" y="2623313"/>
          <a:ext cx="6987540" cy="41104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917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keuzeproces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ouders</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verschil in aanpak naargelang socio-economische achtergrond</a:t>
            </a:r>
          </a:p>
          <a:p>
            <a:pPr marL="0" indent="0">
              <a:buNone/>
            </a:pPr>
            <a:endParaRPr lang="nl-NL"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4" name="Table 3">
            <a:extLst>
              <a:ext uri="{FF2B5EF4-FFF2-40B4-BE49-F238E27FC236}">
                <a16:creationId xmlns:a16="http://schemas.microsoft.com/office/drawing/2014/main" id="{E7D3895A-8F62-4865-A16F-90EA0FABE30F}"/>
              </a:ext>
            </a:extLst>
          </p:cNvPr>
          <p:cNvGraphicFramePr>
            <a:graphicFrameLocks noGrp="1"/>
          </p:cNvGraphicFramePr>
          <p:nvPr>
            <p:extLst>
              <p:ext uri="{D42A27DB-BD31-4B8C-83A1-F6EECF244321}">
                <p14:modId xmlns:p14="http://schemas.microsoft.com/office/powerpoint/2010/main" val="2906573850"/>
              </p:ext>
            </p:extLst>
          </p:nvPr>
        </p:nvGraphicFramePr>
        <p:xfrm>
          <a:off x="1692613" y="3171037"/>
          <a:ext cx="8078280" cy="2225040"/>
        </p:xfrm>
        <a:graphic>
          <a:graphicData uri="http://schemas.openxmlformats.org/drawingml/2006/table">
            <a:tbl>
              <a:tblPr firstRow="1" bandRow="1">
                <a:tableStyleId>{5C22544A-7EE6-4342-B048-85BDC9FD1C3A}</a:tableStyleId>
              </a:tblPr>
              <a:tblGrid>
                <a:gridCol w="4014280">
                  <a:extLst>
                    <a:ext uri="{9D8B030D-6E8A-4147-A177-3AD203B41FA5}">
                      <a16:colId xmlns:a16="http://schemas.microsoft.com/office/drawing/2014/main" val="122873173"/>
                    </a:ext>
                  </a:extLst>
                </a:gridCol>
                <a:gridCol w="4064000">
                  <a:extLst>
                    <a:ext uri="{9D8B030D-6E8A-4147-A177-3AD203B41FA5}">
                      <a16:colId xmlns:a16="http://schemas.microsoft.com/office/drawing/2014/main" val="4247998249"/>
                    </a:ext>
                  </a:extLst>
                </a:gridCol>
              </a:tblGrid>
              <a:tr h="370840">
                <a:tc>
                  <a:txBody>
                    <a:bodyPr/>
                    <a:lstStyle/>
                    <a:p>
                      <a:r>
                        <a:rPr lang="nl-BE" dirty="0">
                          <a:latin typeface="Helvetica" panose="020B0604020202020204" pitchFamily="34" charset="0"/>
                          <a:cs typeface="Helvetica" panose="020B0604020202020204" pitchFamily="34" charset="0"/>
                        </a:rPr>
                        <a:t>Ouders met hoge(re) SES</a:t>
                      </a:r>
                    </a:p>
                  </a:txBody>
                  <a:tcPr/>
                </a:tc>
                <a:tc>
                  <a:txBody>
                    <a:bodyPr/>
                    <a:lstStyle/>
                    <a:p>
                      <a:r>
                        <a:rPr lang="nl-BE" dirty="0">
                          <a:latin typeface="Helvetica" panose="020B0604020202020204" pitchFamily="34" charset="0"/>
                          <a:cs typeface="Helvetica" panose="020B0604020202020204" pitchFamily="34" charset="0"/>
                        </a:rPr>
                        <a:t>Ouders met lage(re) SES</a:t>
                      </a:r>
                    </a:p>
                  </a:txBody>
                  <a:tcPr/>
                </a:tc>
                <a:extLst>
                  <a:ext uri="{0D108BD9-81ED-4DB2-BD59-A6C34878D82A}">
                    <a16:rowId xmlns:a16="http://schemas.microsoft.com/office/drawing/2014/main" val="1353400487"/>
                  </a:ext>
                </a:extLst>
              </a:tr>
              <a:tr h="370840">
                <a:tc>
                  <a:txBody>
                    <a:bodyPr/>
                    <a:lstStyle/>
                    <a:p>
                      <a:r>
                        <a:rPr lang="nl-BE" dirty="0">
                          <a:latin typeface="Helvetica" panose="020B0604020202020204" pitchFamily="34" charset="0"/>
                          <a:cs typeface="Helvetica" panose="020B0604020202020204" pitchFamily="34" charset="0"/>
                        </a:rPr>
                        <a:t>Pro-actieve aanpak</a:t>
                      </a:r>
                    </a:p>
                  </a:txBody>
                  <a:tcPr/>
                </a:tc>
                <a:tc>
                  <a:txBody>
                    <a:bodyPr/>
                    <a:lstStyle/>
                    <a:p>
                      <a:r>
                        <a:rPr lang="nl-BE" dirty="0">
                          <a:latin typeface="Helvetica" panose="020B0604020202020204" pitchFamily="34" charset="0"/>
                          <a:cs typeface="Helvetica" panose="020B0604020202020204" pitchFamily="34" charset="0"/>
                        </a:rPr>
                        <a:t>Meer afwachtende aanpak</a:t>
                      </a:r>
                    </a:p>
                  </a:txBody>
                  <a:tcPr/>
                </a:tc>
                <a:extLst>
                  <a:ext uri="{0D108BD9-81ED-4DB2-BD59-A6C34878D82A}">
                    <a16:rowId xmlns:a16="http://schemas.microsoft.com/office/drawing/2014/main" val="2100463296"/>
                  </a:ext>
                </a:extLst>
              </a:tr>
              <a:tr h="370840">
                <a:tc>
                  <a:txBody>
                    <a:bodyPr/>
                    <a:lstStyle/>
                    <a:p>
                      <a:r>
                        <a:rPr lang="nl-BE" dirty="0">
                          <a:latin typeface="Helvetica" panose="020B0604020202020204" pitchFamily="34" charset="0"/>
                          <a:cs typeface="Helvetica" panose="020B0604020202020204" pitchFamily="34" charset="0"/>
                        </a:rPr>
                        <a:t>Rijk sociaal netwerk</a:t>
                      </a:r>
                    </a:p>
                  </a:txBody>
                  <a:tcPr/>
                </a:tc>
                <a:tc rowSpan="2">
                  <a:txBody>
                    <a:bodyPr/>
                    <a:lstStyle/>
                    <a:p>
                      <a:r>
                        <a:rPr lang="nl-BE" dirty="0">
                          <a:latin typeface="Helvetica" panose="020B0604020202020204" pitchFamily="34" charset="0"/>
                          <a:cs typeface="Helvetica" panose="020B0604020202020204" pitchFamily="34" charset="0"/>
                        </a:rPr>
                        <a:t>Minder sociale en culturele hulpbronnen</a:t>
                      </a:r>
                    </a:p>
                  </a:txBody>
                  <a:tcPr/>
                </a:tc>
                <a:extLst>
                  <a:ext uri="{0D108BD9-81ED-4DB2-BD59-A6C34878D82A}">
                    <a16:rowId xmlns:a16="http://schemas.microsoft.com/office/drawing/2014/main" val="1673566695"/>
                  </a:ext>
                </a:extLst>
              </a:tr>
              <a:tr h="370840">
                <a:tc>
                  <a:txBody>
                    <a:bodyPr/>
                    <a:lstStyle/>
                    <a:p>
                      <a:r>
                        <a:rPr lang="nl-BE" dirty="0">
                          <a:latin typeface="Helvetica" panose="020B0604020202020204" pitchFamily="34" charset="0"/>
                          <a:cs typeface="Helvetica" panose="020B0604020202020204" pitchFamily="34" charset="0"/>
                        </a:rPr>
                        <a:t>Kritische omgang met info</a:t>
                      </a:r>
                    </a:p>
                  </a:txBody>
                  <a:tcPr/>
                </a:tc>
                <a:tc vMerge="1">
                  <a:txBody>
                    <a:bodyPr/>
                    <a:lstStyle/>
                    <a:p>
                      <a:endParaRPr lang="nl-BE"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229528960"/>
                  </a:ext>
                </a:extLst>
              </a:tr>
              <a:tr h="370840">
                <a:tc>
                  <a:txBody>
                    <a:bodyPr/>
                    <a:lstStyle/>
                    <a:p>
                      <a:r>
                        <a:rPr lang="nl-BE" dirty="0">
                          <a:latin typeface="Helvetica" panose="020B0604020202020204" pitchFamily="34" charset="0"/>
                          <a:cs typeface="Helvetica" panose="020B0604020202020204" pitchFamily="34" charset="0"/>
                        </a:rPr>
                        <a:t>Minder afhankelijk van lagere school</a:t>
                      </a:r>
                    </a:p>
                  </a:txBody>
                  <a:tcPr/>
                </a:tc>
                <a:tc>
                  <a:txBody>
                    <a:bodyPr/>
                    <a:lstStyle/>
                    <a:p>
                      <a:r>
                        <a:rPr lang="nl-BE" dirty="0">
                          <a:latin typeface="Helvetica" panose="020B0604020202020204" pitchFamily="34" charset="0"/>
                          <a:cs typeface="Helvetica" panose="020B0604020202020204" pitchFamily="34" charset="0"/>
                        </a:rPr>
                        <a:t>Meer afhankelijk van lagere school</a:t>
                      </a:r>
                    </a:p>
                  </a:txBody>
                  <a:tcPr/>
                </a:tc>
                <a:extLst>
                  <a:ext uri="{0D108BD9-81ED-4DB2-BD59-A6C34878D82A}">
                    <a16:rowId xmlns:a16="http://schemas.microsoft.com/office/drawing/2014/main" val="1576414522"/>
                  </a:ext>
                </a:extLst>
              </a:tr>
              <a:tr h="370840">
                <a:tc>
                  <a:txBody>
                    <a:bodyPr/>
                    <a:lstStyle/>
                    <a:p>
                      <a:r>
                        <a:rPr lang="nl-BE" dirty="0">
                          <a:latin typeface="Helvetica" panose="020B0604020202020204" pitchFamily="34" charset="0"/>
                          <a:cs typeface="Helvetica" panose="020B0604020202020204" pitchFamily="34" charset="0"/>
                          <a:sym typeface="Wingdings" panose="05000000000000000000" pitchFamily="2" charset="2"/>
                        </a:rPr>
                        <a:t> Kiezen tijdig en trefzeker</a:t>
                      </a:r>
                      <a:endParaRPr lang="nl-BE" dirty="0">
                        <a:latin typeface="Helvetica" panose="020B0604020202020204" pitchFamily="34" charset="0"/>
                        <a:cs typeface="Helvetica" panose="020B0604020202020204" pitchFamily="34" charset="0"/>
                      </a:endParaRPr>
                    </a:p>
                  </a:txBody>
                  <a:tcPr/>
                </a:tc>
                <a:tc>
                  <a:txBody>
                    <a:bodyPr/>
                    <a:lstStyle/>
                    <a:p>
                      <a:r>
                        <a:rPr lang="nl-BE" dirty="0">
                          <a:latin typeface="Helvetica" panose="020B0604020202020204" pitchFamily="34" charset="0"/>
                          <a:cs typeface="Helvetica" panose="020B0604020202020204" pitchFamily="34" charset="0"/>
                          <a:sym typeface="Wingdings" panose="05000000000000000000" pitchFamily="2" charset="2"/>
                        </a:rPr>
                        <a:t> Kiezen later en minder trefzeker</a:t>
                      </a:r>
                      <a:endParaRPr lang="nl-BE"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028182679"/>
                  </a:ext>
                </a:extLst>
              </a:tr>
            </a:tbl>
          </a:graphicData>
        </a:graphic>
      </p:graphicFrame>
    </p:spTree>
    <p:extLst>
      <p:ext uri="{BB962C8B-B14F-4D97-AF65-F5344CB8AC3E}">
        <p14:creationId xmlns:p14="http://schemas.microsoft.com/office/powerpoint/2010/main" val="305517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keuzeproces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ouders</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verschil in aanpak naargelang SES</a:t>
            </a:r>
          </a:p>
          <a:p>
            <a:pPr marL="0" indent="0">
              <a:buNone/>
            </a:pPr>
            <a:endParaRPr lang="nl-NL" b="1" dirty="0">
              <a:solidFill>
                <a:srgbClr val="27A78D"/>
              </a:solidFill>
              <a:latin typeface="Helvetica" charset="0"/>
              <a:ea typeface="Helvetica" charset="0"/>
              <a:cs typeface="Helvetica" charset="0"/>
            </a:endParaRPr>
          </a:p>
          <a:p>
            <a:pPr marL="0" indent="0" algn="ctr">
              <a:buNone/>
            </a:pPr>
            <a:r>
              <a:rPr lang="nl-BE" i="1" dirty="0"/>
              <a:t>Ik screen dat he, dat geeft een gans ander beeld dan een opendeurdag ook natuurlijk, in een doorlichtingsrapport zie je onmiddellijk de sterke punten van een school en ook de zwakke punten maar ook de schoolpopulatie. (Barbara) </a:t>
            </a:r>
          </a:p>
          <a:p>
            <a:pPr marL="0" indent="0" algn="ctr">
              <a:buNone/>
            </a:pPr>
            <a:endParaRPr lang="nl-BE" i="1" dirty="0"/>
          </a:p>
          <a:p>
            <a:pPr marL="0" indent="0" algn="ctr">
              <a:buNone/>
            </a:pPr>
            <a:r>
              <a:rPr lang="nl-BE" i="1" dirty="0"/>
              <a:t>De schoolkeuze? Goh, daar heeft mijn zoon zijn school eigenlijk niets mee te maken. (Els)</a:t>
            </a:r>
            <a:r>
              <a:rPr lang="nl-BE" dirty="0"/>
              <a:t> </a:t>
            </a:r>
          </a:p>
          <a:p>
            <a:pPr marL="0" indent="0" algn="ctr">
              <a:buNone/>
            </a:pPr>
            <a:endParaRPr lang="nl-BE" dirty="0"/>
          </a:p>
          <a:p>
            <a:pPr marL="0" indent="0">
              <a:buNone/>
            </a:pPr>
            <a:endParaRPr lang="nl-NL"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461972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keuzeproces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ouders</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b="1" dirty="0">
                <a:solidFill>
                  <a:srgbClr val="27A78D"/>
                </a:solidFill>
                <a:latin typeface="Helvetica" charset="0"/>
                <a:ea typeface="Helvetica" charset="0"/>
                <a:cs typeface="Helvetica" charset="0"/>
              </a:rPr>
              <a:t>Verschil in aanpak naar SES</a:t>
            </a:r>
          </a:p>
          <a:p>
            <a:pPr marL="0" indent="0">
              <a:buNone/>
            </a:pPr>
            <a:endParaRPr lang="nl-NL" b="1" dirty="0">
              <a:solidFill>
                <a:srgbClr val="27A78D"/>
              </a:solidFill>
              <a:latin typeface="Helvetica" charset="0"/>
              <a:ea typeface="Helvetica" charset="0"/>
              <a:cs typeface="Helvetica" charset="0"/>
            </a:endParaRPr>
          </a:p>
          <a:p>
            <a:pPr marL="0" indent="0" algn="ctr">
              <a:buNone/>
            </a:pPr>
            <a:r>
              <a:rPr lang="nl-BE" i="1" dirty="0"/>
              <a:t>Maar 'k vind we hadden dat moeten doen vorig jaar hé, opendeurdagen, dat hebben wij niet gedaan. Ja, 'k vind dat eigenlijk een beetje stom. Ja, ge kunt al kijken, ge kunt al zeggen 'ga naar die school, die richting' en dan kunt ge dat nu dit jaar nog een keer bekijken. Nu is dat zo allemaal: dat moét nu allemaal. 't Is volgende maand inschrijvingen, dus da's zo rap rap. (Amina)</a:t>
            </a:r>
            <a:endParaRPr lang="nl-BE" dirty="0"/>
          </a:p>
          <a:p>
            <a:pPr marL="0" indent="0" algn="ctr">
              <a:buNone/>
            </a:pPr>
            <a:endParaRPr lang="nl-BE" i="1" dirty="0"/>
          </a:p>
          <a:p>
            <a:pPr marL="0" indent="0" algn="ctr">
              <a:buNone/>
            </a:pPr>
            <a:r>
              <a:rPr lang="nl-BE" i="1" dirty="0"/>
              <a:t>Ik vraag gewoon mijn kind alles. Of hij heeft informatie voor mij of..  ik heb geen informatie of iemand die, ja. Ik vraag het aan mijn kind. En soms versta ik wat hij zegt en soms ook niet. En sommige dingen verstaat hij zelf niet goed. En ik vind niemand die informatie geeft aan mij, welke goeie school er is voor mijn kind. Ik vind niemand. (Salwa)</a:t>
            </a:r>
            <a:endParaRPr lang="nl-BE" dirty="0"/>
          </a:p>
          <a:p>
            <a:pPr marL="0" indent="0" algn="ctr">
              <a:buNone/>
            </a:pPr>
            <a:endParaRPr lang="nl-BE" dirty="0"/>
          </a:p>
          <a:p>
            <a:pPr marL="0" indent="0">
              <a:buNone/>
            </a:pPr>
            <a:endParaRPr lang="nl-NL"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7588" y="5516066"/>
            <a:ext cx="1064412" cy="1591667"/>
          </a:xfrm>
          <a:prstGeom prst="rect">
            <a:avLst/>
          </a:prstGeom>
        </p:spPr>
      </p:pic>
    </p:spTree>
    <p:extLst>
      <p:ext uri="{BB962C8B-B14F-4D97-AF65-F5344CB8AC3E}">
        <p14:creationId xmlns:p14="http://schemas.microsoft.com/office/powerpoint/2010/main" val="314407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oriënteringsproces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leerkrachten</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weinig scholen hebben een duidelijk oriënteringsbeleid</a:t>
            </a:r>
          </a:p>
          <a:p>
            <a:pPr marL="0" indent="0">
              <a:buNone/>
            </a:pPr>
            <a:endParaRPr lang="nl-NL" b="1" dirty="0">
              <a:solidFill>
                <a:srgbClr val="27A78D"/>
              </a:solidFill>
              <a:latin typeface="Helvetica" charset="0"/>
              <a:ea typeface="Helvetica" charset="0"/>
              <a:cs typeface="Helvetica" charset="0"/>
            </a:endParaRPr>
          </a:p>
          <a:p>
            <a:pPr lvl="1"/>
            <a:r>
              <a:rPr lang="nl-BE" sz="2800" dirty="0">
                <a:solidFill>
                  <a:srgbClr val="323294"/>
                </a:solidFill>
                <a:latin typeface="Helvetica" charset="0"/>
                <a:ea typeface="Helvetica" charset="0"/>
                <a:cs typeface="Helvetica" charset="0"/>
              </a:rPr>
              <a:t>leerkrachten verschillen in </a:t>
            </a:r>
          </a:p>
          <a:p>
            <a:pPr lvl="2"/>
            <a:r>
              <a:rPr lang="nl-BE" sz="2400" dirty="0">
                <a:solidFill>
                  <a:srgbClr val="323294"/>
                </a:solidFill>
                <a:latin typeface="Helvetica" charset="0"/>
                <a:ea typeface="Helvetica" charset="0"/>
                <a:cs typeface="Helvetica" charset="0"/>
              </a:rPr>
              <a:t>de informatie die ze geven aan ouders en leerlingen</a:t>
            </a:r>
          </a:p>
          <a:p>
            <a:pPr lvl="2"/>
            <a:r>
              <a:rPr lang="nl-BE" sz="2400" dirty="0">
                <a:solidFill>
                  <a:srgbClr val="323294"/>
                </a:solidFill>
                <a:latin typeface="Helvetica" charset="0"/>
                <a:ea typeface="Helvetica" charset="0"/>
                <a:cs typeface="Helvetica" charset="0"/>
              </a:rPr>
              <a:t>de activiteiten die ze organiseren in het kader van school- en studiekeuze</a:t>
            </a:r>
          </a:p>
          <a:p>
            <a:pPr marL="457200" lvl="1" indent="0">
              <a:buNone/>
            </a:pPr>
            <a:r>
              <a:rPr lang="nl-BE" sz="2800" dirty="0">
                <a:solidFill>
                  <a:srgbClr val="323294"/>
                </a:solidFill>
                <a:latin typeface="Helvetica" charset="0"/>
                <a:ea typeface="Helvetica" charset="0"/>
                <a:cs typeface="Helvetica" charset="0"/>
                <a:sym typeface="Wingdings" panose="05000000000000000000" pitchFamily="2" charset="2"/>
              </a:rPr>
              <a:t>niet altijd duidelijk wat men verwacht van leerkrachten</a:t>
            </a:r>
            <a:endParaRPr lang="nl-BE" sz="2800" dirty="0">
              <a:solidFill>
                <a:srgbClr val="323294"/>
              </a:solidFill>
              <a:latin typeface="Helvetica" charset="0"/>
              <a:ea typeface="Helvetica" charset="0"/>
              <a:cs typeface="Helvetica" charset="0"/>
            </a:endParaRPr>
          </a:p>
          <a:p>
            <a:pPr lvl="2"/>
            <a:endParaRPr lang="nl-BE" sz="2400" dirty="0">
              <a:solidFill>
                <a:srgbClr val="323294"/>
              </a:solidFill>
              <a:latin typeface="Helvetica" charset="0"/>
              <a:ea typeface="Helvetica" charset="0"/>
              <a:cs typeface="Helvetica" charset="0"/>
            </a:endParaRPr>
          </a:p>
          <a:p>
            <a:pPr lvl="1"/>
            <a:r>
              <a:rPr lang="nl-BE" sz="2800" dirty="0">
                <a:solidFill>
                  <a:srgbClr val="323294"/>
                </a:solidFill>
                <a:latin typeface="Helvetica" charset="0"/>
                <a:ea typeface="Helvetica" charset="0"/>
                <a:cs typeface="Helvetica" charset="0"/>
              </a:rPr>
              <a:t>inhoud MDO’s verschilt sterk van school tot school</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116503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oriënteringsproces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leerkrachten</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observatie oudercontacten begin 6</a:t>
            </a:r>
            <a:r>
              <a:rPr lang="nl-NL" b="1" baseline="30000" dirty="0">
                <a:solidFill>
                  <a:srgbClr val="27A78D"/>
                </a:solidFill>
                <a:latin typeface="Helvetica" charset="0"/>
                <a:ea typeface="Helvetica" charset="0"/>
                <a:cs typeface="Helvetica" charset="0"/>
              </a:rPr>
              <a:t>de</a:t>
            </a:r>
            <a:r>
              <a:rPr lang="nl-NL" b="1" dirty="0">
                <a:solidFill>
                  <a:srgbClr val="27A78D"/>
                </a:solidFill>
                <a:latin typeface="Helvetica" charset="0"/>
                <a:ea typeface="Helvetica" charset="0"/>
                <a:cs typeface="Helvetica" charset="0"/>
              </a:rPr>
              <a:t> leerjaar leert dat</a:t>
            </a:r>
          </a:p>
          <a:p>
            <a:pPr marL="0" indent="0">
              <a:buNone/>
            </a:pPr>
            <a:endParaRPr lang="nl-NL" sz="2800" b="1" dirty="0">
              <a:solidFill>
                <a:srgbClr val="27A78D"/>
              </a:solidFill>
              <a:latin typeface="Helvetica" charset="0"/>
              <a:ea typeface="Helvetica" charset="0"/>
              <a:cs typeface="Helvetica" charset="0"/>
            </a:endParaRPr>
          </a:p>
          <a:p>
            <a:pPr marL="0" indent="0">
              <a:buNone/>
            </a:pPr>
            <a:r>
              <a:rPr lang="nl-BE" dirty="0">
                <a:solidFill>
                  <a:srgbClr val="323294"/>
                </a:solidFill>
                <a:latin typeface="Helvetica" charset="0"/>
                <a:ea typeface="Helvetica" charset="0"/>
                <a:cs typeface="Helvetica" charset="0"/>
              </a:rPr>
              <a:t>L</a:t>
            </a:r>
            <a:r>
              <a:rPr lang="nl-BE" sz="2800" dirty="0">
                <a:solidFill>
                  <a:srgbClr val="323294"/>
                </a:solidFill>
                <a:latin typeface="Helvetica" charset="0"/>
                <a:ea typeface="Helvetica" charset="0"/>
                <a:cs typeface="Helvetica" charset="0"/>
              </a:rPr>
              <a:t>eerkrachten </a:t>
            </a:r>
          </a:p>
          <a:p>
            <a:pPr lvl="2"/>
            <a:r>
              <a:rPr lang="nl-BE" sz="2400" dirty="0">
                <a:solidFill>
                  <a:srgbClr val="323294"/>
                </a:solidFill>
                <a:latin typeface="Helvetica" charset="0"/>
                <a:ea typeface="Helvetica" charset="0"/>
                <a:cs typeface="Helvetica" charset="0"/>
              </a:rPr>
              <a:t>nadruk leggen op keuze ipv proces</a:t>
            </a:r>
          </a:p>
          <a:p>
            <a:pPr lvl="2"/>
            <a:r>
              <a:rPr lang="nl-BE" sz="2400" dirty="0">
                <a:solidFill>
                  <a:srgbClr val="323294"/>
                </a:solidFill>
                <a:latin typeface="Helvetica" charset="0"/>
                <a:ea typeface="Helvetica" charset="0"/>
                <a:cs typeface="Helvetica" charset="0"/>
              </a:rPr>
              <a:t>weinig proactief zijn naar ouders toe</a:t>
            </a:r>
          </a:p>
          <a:p>
            <a:pPr lvl="2"/>
            <a:r>
              <a:rPr lang="nl-BE" sz="2400" dirty="0">
                <a:solidFill>
                  <a:srgbClr val="323294"/>
                </a:solidFill>
                <a:latin typeface="Helvetica" charset="0"/>
                <a:ea typeface="Helvetica" charset="0"/>
                <a:cs typeface="Helvetica" charset="0"/>
              </a:rPr>
              <a:t>het gesprek soms uit de weg gaan </a:t>
            </a:r>
          </a:p>
          <a:p>
            <a:pPr marL="914400" lvl="2" indent="0">
              <a:buNone/>
            </a:pPr>
            <a:endParaRPr lang="nl-BE" sz="2400" dirty="0">
              <a:solidFill>
                <a:srgbClr val="323294"/>
              </a:solidFill>
              <a:latin typeface="Helvetica" charset="0"/>
              <a:ea typeface="Helvetica" charset="0"/>
              <a:cs typeface="Helvetica" charset="0"/>
            </a:endParaRPr>
          </a:p>
          <a:p>
            <a:pPr marL="457200" lvl="1" indent="0">
              <a:buNone/>
            </a:pPr>
            <a:r>
              <a:rPr lang="nl-BE" sz="2800" dirty="0">
                <a:solidFill>
                  <a:srgbClr val="323294"/>
                </a:solidFill>
                <a:latin typeface="Helvetica" charset="0"/>
                <a:ea typeface="Helvetica" charset="0"/>
                <a:cs typeface="Helvetica" charset="0"/>
                <a:sym typeface="Wingdings" panose="05000000000000000000" pitchFamily="2" charset="2"/>
              </a:rPr>
              <a:t> ouders die meest nood hebben aan raad vallen uit de boot</a:t>
            </a:r>
            <a:endParaRPr lang="nl-BE" sz="2800"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423610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oriënteringsproces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leerkrachten</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Studieadviezen worden mee bepaald door samenstelling klas</a:t>
            </a:r>
          </a:p>
          <a:p>
            <a:pPr marL="457200" lvl="1" indent="0">
              <a:buNone/>
            </a:pPr>
            <a:endParaRPr lang="nl-NL" b="1" dirty="0">
              <a:solidFill>
                <a:srgbClr val="27A78D"/>
              </a:solidFill>
              <a:latin typeface="Helvetica" charset="0"/>
              <a:ea typeface="Helvetica" charset="0"/>
              <a:cs typeface="Helvetica" charset="0"/>
              <a:sym typeface="Wingdings" panose="05000000000000000000" pitchFamily="2" charset="2"/>
            </a:endParaRPr>
          </a:p>
          <a:p>
            <a:pPr marL="0" indent="0">
              <a:buNone/>
            </a:pPr>
            <a:r>
              <a:rPr lang="nl-BE" dirty="0">
                <a:solidFill>
                  <a:srgbClr val="323294"/>
                </a:solidFill>
                <a:latin typeface="Helvetica" charset="0"/>
                <a:ea typeface="Helvetica" charset="0"/>
                <a:cs typeface="Helvetica" charset="0"/>
                <a:sym typeface="Wingdings" panose="05000000000000000000" pitchFamily="2" charset="2"/>
              </a:rPr>
              <a:t>Frame of reference effect:</a:t>
            </a:r>
          </a:p>
          <a:p>
            <a:pPr marL="457200" lvl="1" indent="0">
              <a:buNone/>
            </a:pPr>
            <a:r>
              <a:rPr lang="nl-BE" sz="2800" dirty="0">
                <a:solidFill>
                  <a:srgbClr val="323294"/>
                </a:solidFill>
                <a:latin typeface="Helvetica" charset="0"/>
                <a:ea typeface="Helvetica" charset="0"/>
                <a:cs typeface="Helvetica" charset="0"/>
                <a:sym typeface="Wingdings" panose="05000000000000000000" pitchFamily="2" charset="2"/>
              </a:rPr>
              <a:t>Gemiddelde cognitieve bekwaamheid (Raven test)</a:t>
            </a:r>
          </a:p>
          <a:p>
            <a:pPr marL="457200" lvl="1" indent="0">
              <a:buNone/>
            </a:pPr>
            <a:r>
              <a:rPr lang="nl-BE" i="1" dirty="0">
                <a:solidFill>
                  <a:srgbClr val="323294"/>
                </a:solidFill>
                <a:latin typeface="Helvetica" charset="0"/>
                <a:ea typeface="Helvetica" charset="0"/>
                <a:cs typeface="Helvetica" charset="0"/>
                <a:sym typeface="Wingdings" panose="05000000000000000000" pitchFamily="2" charset="2"/>
              </a:rPr>
              <a:t>Een leerling in een klas met een lage gemiddelde cognitieve bekwaamheid heeft een hogere kans op een advies voor Latijn of moderne dan een gelijkaardige leerling in een klas met een hoge gemiddelde cognitieve bekwaamheid. </a:t>
            </a: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52388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schoolkeuze</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weinig onderzoek naar schoolkeuze in Vlaamse context</a:t>
            </a:r>
          </a:p>
          <a:p>
            <a:pPr marL="0" indent="0">
              <a:buNone/>
            </a:pPr>
            <a:endParaRPr lang="nl-NL" b="1" dirty="0">
              <a:solidFill>
                <a:srgbClr val="27A78D"/>
              </a:solidFill>
              <a:latin typeface="Helvetica" charset="0"/>
              <a:ea typeface="Helvetica" charset="0"/>
              <a:cs typeface="Helvetica" charset="0"/>
              <a:sym typeface="Wingdings" panose="05000000000000000000" pitchFamily="2" charset="2"/>
            </a:endParaRPr>
          </a:p>
          <a:p>
            <a:pPr marL="0" indent="0">
              <a:buNone/>
            </a:pPr>
            <a:r>
              <a:rPr lang="nl-BE" dirty="0">
                <a:solidFill>
                  <a:srgbClr val="323294"/>
                </a:solidFill>
                <a:latin typeface="Helvetica" charset="0"/>
                <a:ea typeface="Helvetica" charset="0"/>
                <a:cs typeface="Helvetica" charset="0"/>
                <a:sym typeface="Wingdings" panose="05000000000000000000" pitchFamily="2" charset="2"/>
              </a:rPr>
              <a:t>vrije schoolkeuze is onbetwist</a:t>
            </a:r>
          </a:p>
          <a:p>
            <a:pPr marL="0" indent="0">
              <a:buNone/>
            </a:pPr>
            <a:endParaRPr lang="nl-BE" dirty="0">
              <a:solidFill>
                <a:srgbClr val="323294"/>
              </a:solidFill>
              <a:latin typeface="Helvetica" charset="0"/>
              <a:ea typeface="Helvetica" charset="0"/>
              <a:cs typeface="Helvetica" charset="0"/>
              <a:sym typeface="Wingdings" panose="05000000000000000000" pitchFamily="2" charset="2"/>
            </a:endParaRPr>
          </a:p>
          <a:p>
            <a:pPr marL="0" indent="0">
              <a:buNone/>
            </a:pPr>
            <a:r>
              <a:rPr lang="nl-BE" dirty="0">
                <a:solidFill>
                  <a:srgbClr val="323294"/>
                </a:solidFill>
                <a:latin typeface="Helvetica" charset="0"/>
                <a:ea typeface="Helvetica" charset="0"/>
                <a:cs typeface="Helvetica" charset="0"/>
                <a:sym typeface="Wingdings" panose="05000000000000000000" pitchFamily="2" charset="2"/>
              </a:rPr>
              <a:t>internationaal onderzoek toont belang aan van</a:t>
            </a:r>
          </a:p>
          <a:p>
            <a:pPr lvl="1"/>
            <a:r>
              <a:rPr lang="nl-BE" dirty="0">
                <a:solidFill>
                  <a:srgbClr val="323294"/>
                </a:solidFill>
                <a:latin typeface="Helvetica" charset="0"/>
                <a:ea typeface="Helvetica" charset="0"/>
                <a:cs typeface="Helvetica" charset="0"/>
                <a:sym typeface="Wingdings" panose="05000000000000000000" pitchFamily="2" charset="2"/>
              </a:rPr>
              <a:t>kwaliteit en reputatie </a:t>
            </a:r>
          </a:p>
          <a:p>
            <a:pPr lvl="1"/>
            <a:r>
              <a:rPr lang="nl-BE" dirty="0">
                <a:solidFill>
                  <a:srgbClr val="323294"/>
                </a:solidFill>
                <a:latin typeface="Helvetica" charset="0"/>
                <a:ea typeface="Helvetica" charset="0"/>
                <a:cs typeface="Helvetica" charset="0"/>
                <a:sym typeface="Wingdings" panose="05000000000000000000" pitchFamily="2" charset="2"/>
              </a:rPr>
              <a:t>afstand tussen thuis en school</a:t>
            </a:r>
          </a:p>
          <a:p>
            <a:pPr lvl="1"/>
            <a:r>
              <a:rPr lang="nl-BE" dirty="0">
                <a:solidFill>
                  <a:srgbClr val="323294"/>
                </a:solidFill>
                <a:latin typeface="Helvetica" charset="0"/>
                <a:ea typeface="Helvetica" charset="0"/>
                <a:cs typeface="Helvetica" charset="0"/>
                <a:sym typeface="Wingdings" panose="05000000000000000000" pitchFamily="2" charset="2"/>
              </a:rPr>
              <a:t>levensbeschouwelijke basis</a:t>
            </a:r>
          </a:p>
          <a:p>
            <a:pPr lvl="1"/>
            <a:r>
              <a:rPr lang="nl-BE" dirty="0">
                <a:solidFill>
                  <a:srgbClr val="323294"/>
                </a:solidFill>
                <a:latin typeface="Helvetica" charset="0"/>
                <a:ea typeface="Helvetica" charset="0"/>
                <a:cs typeface="Helvetica" charset="0"/>
                <a:sym typeface="Wingdings" panose="05000000000000000000" pitchFamily="2" charset="2"/>
              </a:rPr>
              <a:t>financiële overwegingen</a:t>
            </a: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19949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schoolkeuze</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uit interviews met ouders blijkt het grote belang van:</a:t>
            </a:r>
          </a:p>
          <a:p>
            <a:pPr marL="0" indent="0">
              <a:buNone/>
            </a:pPr>
            <a:endParaRPr lang="nl-NL" b="1" dirty="0">
              <a:solidFill>
                <a:srgbClr val="27A78D"/>
              </a:solidFill>
              <a:latin typeface="Helvetica" charset="0"/>
              <a:ea typeface="Helvetica" charset="0"/>
              <a:cs typeface="Helvetica" charset="0"/>
              <a:sym typeface="Wingdings" panose="05000000000000000000" pitchFamily="2" charset="2"/>
            </a:endParaRPr>
          </a:p>
          <a:p>
            <a:pPr marL="0" indent="0">
              <a:buNone/>
            </a:pPr>
            <a:r>
              <a:rPr lang="nl-BE" dirty="0">
                <a:solidFill>
                  <a:srgbClr val="323294"/>
                </a:solidFill>
                <a:latin typeface="Helvetica" charset="0"/>
                <a:ea typeface="Helvetica" charset="0"/>
                <a:cs typeface="Helvetica" charset="0"/>
                <a:sym typeface="Wingdings" panose="05000000000000000000" pitchFamily="2" charset="2"/>
              </a:rPr>
              <a:t>reputatie van de school:</a:t>
            </a:r>
          </a:p>
          <a:p>
            <a:pPr lvl="1"/>
            <a:r>
              <a:rPr lang="nl-BE" dirty="0">
                <a:solidFill>
                  <a:srgbClr val="323294"/>
                </a:solidFill>
                <a:latin typeface="Helvetica" charset="0"/>
                <a:ea typeface="Helvetica" charset="0"/>
                <a:cs typeface="Helvetica" charset="0"/>
                <a:sym typeface="Wingdings" panose="05000000000000000000" pitchFamily="2" charset="2"/>
              </a:rPr>
              <a:t>niveau van de school</a:t>
            </a:r>
          </a:p>
          <a:p>
            <a:pPr lvl="1"/>
            <a:r>
              <a:rPr lang="nl-BE" dirty="0">
                <a:solidFill>
                  <a:srgbClr val="323294"/>
                </a:solidFill>
                <a:latin typeface="Helvetica" charset="0"/>
                <a:ea typeface="Helvetica" charset="0"/>
                <a:cs typeface="Helvetica" charset="0"/>
                <a:sym typeface="Wingdings" panose="05000000000000000000" pitchFamily="2" charset="2"/>
              </a:rPr>
              <a:t>discipline</a:t>
            </a:r>
          </a:p>
          <a:p>
            <a:pPr lvl="1"/>
            <a:r>
              <a:rPr lang="nl-BE" dirty="0">
                <a:solidFill>
                  <a:srgbClr val="323294"/>
                </a:solidFill>
                <a:latin typeface="Helvetica" charset="0"/>
                <a:ea typeface="Helvetica" charset="0"/>
                <a:cs typeface="Helvetica" charset="0"/>
                <a:sym typeface="Wingdings" panose="05000000000000000000" pitchFamily="2" charset="2"/>
              </a:rPr>
              <a:t>begeleiding</a:t>
            </a:r>
          </a:p>
          <a:p>
            <a:pPr lvl="1"/>
            <a:r>
              <a:rPr lang="nl-BE" dirty="0">
                <a:solidFill>
                  <a:srgbClr val="323294"/>
                </a:solidFill>
                <a:latin typeface="Helvetica" charset="0"/>
                <a:ea typeface="Helvetica" charset="0"/>
                <a:cs typeface="Helvetica" charset="0"/>
                <a:sym typeface="Wingdings" panose="05000000000000000000" pitchFamily="2" charset="2"/>
              </a:rPr>
              <a:t>leerlingenpopulatie</a:t>
            </a:r>
          </a:p>
          <a:p>
            <a:pPr marL="0" indent="0">
              <a:buNone/>
            </a:pPr>
            <a:endParaRPr lang="nl-BE"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484452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OBPWO 07.03</a:t>
            </a: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wat wisten we al?</a:t>
            </a:r>
          </a:p>
          <a:p>
            <a:pPr marL="0" indent="0">
              <a:buNone/>
            </a:pPr>
            <a:endParaRPr lang="nl-NL" dirty="0"/>
          </a:p>
          <a:p>
            <a:pPr lvl="1"/>
            <a:r>
              <a:rPr lang="nl-NL" sz="2800" dirty="0">
                <a:solidFill>
                  <a:srgbClr val="323294"/>
                </a:solidFill>
                <a:latin typeface="Helvetica" charset="0"/>
                <a:ea typeface="Helvetica" charset="0"/>
                <a:cs typeface="Helvetica" charset="0"/>
              </a:rPr>
              <a:t>keuze voor technische optie vaak negatief</a:t>
            </a:r>
          </a:p>
          <a:p>
            <a:pPr lvl="1"/>
            <a:r>
              <a:rPr lang="nl-NL" sz="2800" dirty="0">
                <a:solidFill>
                  <a:srgbClr val="323294"/>
                </a:solidFill>
                <a:latin typeface="Helvetica" charset="0"/>
                <a:ea typeface="Helvetica" charset="0"/>
                <a:cs typeface="Helvetica" charset="0"/>
              </a:rPr>
              <a:t>weinig contact tussen basis en secundair</a:t>
            </a:r>
          </a:p>
          <a:p>
            <a:pPr lvl="1"/>
            <a:r>
              <a:rPr lang="nl-NL" sz="2800" dirty="0">
                <a:solidFill>
                  <a:srgbClr val="323294"/>
                </a:solidFill>
                <a:latin typeface="Helvetica" charset="0"/>
                <a:ea typeface="Helvetica" charset="0"/>
                <a:cs typeface="Helvetica" charset="0"/>
              </a:rPr>
              <a:t>ontbreken van duidelijk oriënteringsbeleid</a:t>
            </a:r>
          </a:p>
          <a:p>
            <a:pPr lvl="1"/>
            <a:r>
              <a:rPr lang="nl-NL" sz="2800" dirty="0">
                <a:solidFill>
                  <a:srgbClr val="323294"/>
                </a:solidFill>
                <a:latin typeface="Helvetica" charset="0"/>
                <a:ea typeface="Helvetica" charset="0"/>
                <a:cs typeface="Helvetica" charset="0"/>
              </a:rPr>
              <a:t>bepaalde ouders worden moeilijker bereikt</a:t>
            </a:r>
          </a:p>
          <a:p>
            <a:pPr lvl="1"/>
            <a:r>
              <a:rPr lang="nl-NL" sz="2800" dirty="0">
                <a:solidFill>
                  <a:srgbClr val="323294"/>
                </a:solidFill>
                <a:latin typeface="Helvetica" charset="0"/>
                <a:ea typeface="Helvetica" charset="0"/>
                <a:cs typeface="Helvetica" charset="0"/>
              </a:rPr>
              <a:t>studiekeuze ten dele sociaal bepaald</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1193764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schoolkeuze</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endParaRPr lang="nl-BE" dirty="0">
              <a:solidFill>
                <a:srgbClr val="323294"/>
              </a:solidFill>
              <a:latin typeface="Helvetica" charset="0"/>
              <a:ea typeface="Helvetica" charset="0"/>
              <a:cs typeface="Helvetica" charset="0"/>
              <a:sym typeface="Wingdings" panose="05000000000000000000" pitchFamily="2" charset="2"/>
            </a:endParaRPr>
          </a:p>
          <a:p>
            <a:pPr marL="220980" indent="0" algn="ctr">
              <a:lnSpc>
                <a:spcPct val="115000"/>
              </a:lnSpc>
              <a:spcAft>
                <a:spcPts val="600"/>
              </a:spcAft>
              <a:buNone/>
            </a:pPr>
            <a:r>
              <a:rPr lang="nl-BE" i="1" dirty="0">
                <a:ea typeface="SimSun" panose="02010600030101010101" pitchFamily="2" charset="-122"/>
                <a:cs typeface="Times New Roman" panose="02020603050405020304" pitchFamily="18" charset="0"/>
              </a:rPr>
              <a:t>Kdenk dat een goede school ook een school is waar da alle nationaliteiten ook naar, naartoe gaan, dus, allee, die, zonder concentratieschool te zijn (Kathleen)</a:t>
            </a:r>
            <a:endParaRPr lang="nl-BE" sz="3600" dirty="0">
              <a:ea typeface="Calibri" panose="020F0502020204030204" pitchFamily="34" charset="0"/>
              <a:cs typeface="Times New Roman" panose="02020603050405020304" pitchFamily="18" charset="0"/>
            </a:endParaRPr>
          </a:p>
          <a:p>
            <a:pPr marL="457200" lvl="1" indent="0">
              <a:buNone/>
            </a:pPr>
            <a:endParaRPr lang="nl-BE" sz="2800" dirty="0">
              <a:solidFill>
                <a:srgbClr val="323294"/>
              </a:solidFill>
              <a:ea typeface="Helvetica" charset="0"/>
              <a:cs typeface="Helvetica" charset="0"/>
              <a:sym typeface="Wingdings" panose="05000000000000000000" pitchFamily="2" charset="2"/>
            </a:endParaRPr>
          </a:p>
          <a:p>
            <a:pPr marL="457200" lvl="1" indent="0" algn="ctr">
              <a:buNone/>
            </a:pPr>
            <a:r>
              <a:rPr lang="nl-BE" sz="2800" i="1" dirty="0"/>
              <a:t>De leerlingen, de papa is dokter, de mama is dat is dat is dat... en wanneer jij ziet een meisje haar mama in OCMW is euh... haar papa is overleden, zij heeft niets. Zij komt niet met die mooie auto of de merk van de kleren, euh, zij is niets. (Rachida)</a:t>
            </a:r>
            <a:endParaRPr lang="nl-BE" sz="2800" dirty="0"/>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414" y="5381129"/>
            <a:ext cx="1064412" cy="1591667"/>
          </a:xfrm>
          <a:prstGeom prst="rect">
            <a:avLst/>
          </a:prstGeom>
        </p:spPr>
      </p:pic>
    </p:spTree>
    <p:extLst>
      <p:ext uri="{BB962C8B-B14F-4D97-AF65-F5344CB8AC3E}">
        <p14:creationId xmlns:p14="http://schemas.microsoft.com/office/powerpoint/2010/main" val="14228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schoolkeuze</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wat bepaalt de afstand tussen thuis en school?</a:t>
            </a:r>
          </a:p>
          <a:p>
            <a:pPr marL="0" indent="0">
              <a:buNone/>
            </a:pPr>
            <a:endParaRPr lang="nl-NL" b="1" dirty="0">
              <a:solidFill>
                <a:srgbClr val="27A78D"/>
              </a:solidFill>
              <a:latin typeface="Helvetica" charset="0"/>
              <a:ea typeface="Helvetica" charset="0"/>
              <a:cs typeface="Helvetica" charset="0"/>
              <a:sym typeface="Wingdings" panose="05000000000000000000" pitchFamily="2" charset="2"/>
            </a:endParaRPr>
          </a:p>
          <a:p>
            <a:pPr marL="0" indent="0">
              <a:buNone/>
            </a:pPr>
            <a:r>
              <a:rPr lang="nl-BE" dirty="0">
                <a:solidFill>
                  <a:srgbClr val="323294"/>
                </a:solidFill>
                <a:latin typeface="Helvetica" charset="0"/>
                <a:ea typeface="Helvetica" charset="0"/>
                <a:cs typeface="Helvetica" charset="0"/>
                <a:sym typeface="Wingdings" panose="05000000000000000000" pitchFamily="2" charset="2"/>
              </a:rPr>
              <a:t>unieke data:</a:t>
            </a:r>
          </a:p>
          <a:p>
            <a:pPr lvl="1"/>
            <a:r>
              <a:rPr lang="nl-BE" dirty="0">
                <a:solidFill>
                  <a:srgbClr val="323294"/>
                </a:solidFill>
                <a:latin typeface="Helvetica" charset="0"/>
                <a:ea typeface="Helvetica" charset="0"/>
                <a:cs typeface="Helvetica" charset="0"/>
                <a:sym typeface="Wingdings" panose="05000000000000000000" pitchFamily="2" charset="2"/>
              </a:rPr>
              <a:t>adressen van ouders</a:t>
            </a:r>
          </a:p>
          <a:p>
            <a:pPr lvl="1"/>
            <a:r>
              <a:rPr lang="nl-BE" dirty="0">
                <a:solidFill>
                  <a:srgbClr val="323294"/>
                </a:solidFill>
                <a:latin typeface="Helvetica" charset="0"/>
                <a:ea typeface="Helvetica" charset="0"/>
                <a:cs typeface="Helvetica" charset="0"/>
                <a:sym typeface="Wingdings" panose="05000000000000000000" pitchFamily="2" charset="2"/>
              </a:rPr>
              <a:t>informatie over sociale klasse achtergrond en etnische achtergrond leerlingen</a:t>
            </a:r>
          </a:p>
          <a:p>
            <a:pPr lvl="1"/>
            <a:r>
              <a:rPr lang="nl-BE" dirty="0">
                <a:solidFill>
                  <a:srgbClr val="323294"/>
                </a:solidFill>
                <a:latin typeface="Helvetica" charset="0"/>
                <a:ea typeface="Helvetica" charset="0"/>
                <a:cs typeface="Helvetica" charset="0"/>
                <a:sym typeface="Wingdings" panose="05000000000000000000" pitchFamily="2" charset="2"/>
              </a:rPr>
              <a:t>adressen van de secundaire school </a:t>
            </a:r>
          </a:p>
          <a:p>
            <a:pPr lvl="1"/>
            <a:r>
              <a:rPr lang="nl-BE" dirty="0">
                <a:solidFill>
                  <a:srgbClr val="323294"/>
                </a:solidFill>
                <a:latin typeface="Helvetica" charset="0"/>
                <a:ea typeface="Helvetica" charset="0"/>
                <a:cs typeface="Helvetica" charset="0"/>
                <a:sym typeface="Wingdings" panose="05000000000000000000" pitchFamily="2" charset="2"/>
              </a:rPr>
              <a:t>aangevuld met informatie over de secundaire school</a:t>
            </a:r>
          </a:p>
          <a:p>
            <a:pPr lvl="2"/>
            <a:r>
              <a:rPr lang="nl-BE" dirty="0">
                <a:solidFill>
                  <a:srgbClr val="323294"/>
                </a:solidFill>
                <a:latin typeface="Helvetica" charset="0"/>
                <a:ea typeface="Helvetica" charset="0"/>
                <a:cs typeface="Helvetica" charset="0"/>
                <a:sym typeface="Wingdings" panose="05000000000000000000" pitchFamily="2" charset="2"/>
              </a:rPr>
              <a:t>% indicatorleerlingen</a:t>
            </a:r>
          </a:p>
          <a:p>
            <a:pPr lvl="2"/>
            <a:r>
              <a:rPr lang="nl-BE" dirty="0">
                <a:solidFill>
                  <a:srgbClr val="323294"/>
                </a:solidFill>
                <a:latin typeface="Helvetica" charset="0"/>
                <a:ea typeface="Helvetica" charset="0"/>
                <a:cs typeface="Helvetica" charset="0"/>
                <a:sym typeface="Wingdings" panose="05000000000000000000" pitchFamily="2" charset="2"/>
              </a:rPr>
              <a:t>aanbod bovenbouw</a:t>
            </a:r>
          </a:p>
          <a:p>
            <a:pPr marL="0" indent="0">
              <a:buNone/>
            </a:pPr>
            <a:endParaRPr lang="nl-BE"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633023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schoolkeuze</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Leerlingen uit onze studie starten SO in 138 secundaire scholen</a:t>
            </a:r>
          </a:p>
          <a:p>
            <a:pPr marL="0" indent="0">
              <a:buNone/>
            </a:pPr>
            <a:endParaRPr lang="nl-NL" b="1" dirty="0">
              <a:solidFill>
                <a:srgbClr val="27A78D"/>
              </a:solidFill>
              <a:latin typeface="Helvetica" charset="0"/>
              <a:ea typeface="Helvetica" charset="0"/>
              <a:cs typeface="Helvetica" charset="0"/>
              <a:sym typeface="Wingdings" panose="05000000000000000000" pitchFamily="2" charset="2"/>
            </a:endParaRPr>
          </a:p>
          <a:p>
            <a:pPr marL="0" indent="0">
              <a:buNone/>
            </a:pPr>
            <a:endParaRPr lang="nl-BE"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pic>
        <p:nvPicPr>
          <p:cNvPr id="6" name="Picture 5">
            <a:extLst>
              <a:ext uri="{FF2B5EF4-FFF2-40B4-BE49-F238E27FC236}">
                <a16:creationId xmlns:a16="http://schemas.microsoft.com/office/drawing/2014/main" id="{B4ECFEA4-5FB3-4686-A75D-34F05C9FFB47}"/>
              </a:ext>
            </a:extLst>
          </p:cNvPr>
          <p:cNvPicPr>
            <a:picLocks noChangeAspect="1"/>
          </p:cNvPicPr>
          <p:nvPr/>
        </p:nvPicPr>
        <p:blipFill>
          <a:blip r:embed="rId4"/>
          <a:stretch>
            <a:fillRect/>
          </a:stretch>
        </p:blipFill>
        <p:spPr>
          <a:xfrm>
            <a:off x="1884784" y="2791838"/>
            <a:ext cx="7837713" cy="4066162"/>
          </a:xfrm>
          <a:prstGeom prst="rect">
            <a:avLst/>
          </a:prstGeom>
        </p:spPr>
      </p:pic>
    </p:spTree>
    <p:extLst>
      <p:ext uri="{BB962C8B-B14F-4D97-AF65-F5344CB8AC3E}">
        <p14:creationId xmlns:p14="http://schemas.microsoft.com/office/powerpoint/2010/main" val="1770706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err="1">
                <a:solidFill>
                  <a:srgbClr val="323294"/>
                </a:solidFill>
                <a:latin typeface="Helvetica" charset="0"/>
                <a:ea typeface="Helvetica" charset="0"/>
                <a:cs typeface="Helvetica" charset="0"/>
              </a:rPr>
              <a:t>schoolkeuze</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endParaRPr lang="nl-NL" b="1" dirty="0">
              <a:solidFill>
                <a:srgbClr val="27A78D"/>
              </a:solidFill>
              <a:latin typeface="Helvetica" charset="0"/>
              <a:ea typeface="Helvetica" charset="0"/>
              <a:cs typeface="Helvetica" charset="0"/>
              <a:sym typeface="Wingdings" panose="05000000000000000000" pitchFamily="2" charset="2"/>
            </a:endParaRPr>
          </a:p>
          <a:p>
            <a:pPr marL="0" indent="0">
              <a:buNone/>
            </a:pPr>
            <a:endParaRPr lang="nl-BE"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pic>
        <p:nvPicPr>
          <p:cNvPr id="8" name="Picture 7">
            <a:extLst>
              <a:ext uri="{FF2B5EF4-FFF2-40B4-BE49-F238E27FC236}">
                <a16:creationId xmlns:a16="http://schemas.microsoft.com/office/drawing/2014/main" id="{1DCB1305-3572-4FB1-BA9B-A800592F4F89}"/>
              </a:ext>
            </a:extLst>
          </p:cNvPr>
          <p:cNvPicPr>
            <a:picLocks noChangeAspect="1"/>
          </p:cNvPicPr>
          <p:nvPr/>
        </p:nvPicPr>
        <p:blipFill>
          <a:blip r:embed="rId4"/>
          <a:stretch>
            <a:fillRect/>
          </a:stretch>
        </p:blipFill>
        <p:spPr>
          <a:xfrm>
            <a:off x="4380088" y="198285"/>
            <a:ext cx="7437765" cy="6659715"/>
          </a:xfrm>
          <a:prstGeom prst="rect">
            <a:avLst/>
          </a:prstGeom>
        </p:spPr>
      </p:pic>
    </p:spTree>
    <p:extLst>
      <p:ext uri="{BB962C8B-B14F-4D97-AF65-F5344CB8AC3E}">
        <p14:creationId xmlns:p14="http://schemas.microsoft.com/office/powerpoint/2010/main" val="158192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a:t>
            </a:r>
            <a:r>
              <a:rPr lang="en-GB" b="1" dirty="0" err="1">
                <a:solidFill>
                  <a:srgbClr val="323294"/>
                </a:solidFill>
                <a:latin typeface="Helvetica" charset="0"/>
                <a:ea typeface="Helvetica" charset="0"/>
                <a:cs typeface="Helvetica" charset="0"/>
              </a:rPr>
              <a:t>perspectief</a:t>
            </a:r>
            <a:r>
              <a:rPr lang="en-GB" b="1" dirty="0">
                <a:solidFill>
                  <a:srgbClr val="323294"/>
                </a:solidFill>
                <a:latin typeface="Helvetica" charset="0"/>
                <a:ea typeface="Helvetica" charset="0"/>
                <a:cs typeface="Helvetica" charset="0"/>
              </a:rPr>
              <a:t> van </a:t>
            </a:r>
            <a:r>
              <a:rPr lang="en-GB" b="1" dirty="0" err="1">
                <a:solidFill>
                  <a:srgbClr val="323294"/>
                </a:solidFill>
                <a:latin typeface="Helvetica" charset="0"/>
                <a:ea typeface="Helvetica" charset="0"/>
                <a:cs typeface="Helvetica" charset="0"/>
              </a:rPr>
              <a:t>leerlingen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Betrokkenheid en futiliteitsgevoelens</a:t>
            </a:r>
          </a:p>
          <a:p>
            <a:pPr marL="0" indent="0">
              <a:buNone/>
            </a:pPr>
            <a:endParaRPr lang="nl-NL" b="1" dirty="0">
              <a:solidFill>
                <a:srgbClr val="27A78D"/>
              </a:solidFill>
              <a:latin typeface="Helvetica" charset="0"/>
              <a:ea typeface="Helvetica" charset="0"/>
              <a:cs typeface="Helvetica" charset="0"/>
              <a:sym typeface="Wingdings" panose="05000000000000000000" pitchFamily="2" charset="2"/>
            </a:endParaRPr>
          </a:p>
          <a:p>
            <a:pPr lvl="1"/>
            <a:r>
              <a:rPr lang="nl-BE" dirty="0">
                <a:solidFill>
                  <a:srgbClr val="323294"/>
                </a:solidFill>
                <a:latin typeface="Helvetica" charset="0"/>
                <a:ea typeface="Helvetica" charset="0"/>
                <a:cs typeface="Helvetica" charset="0"/>
                <a:sym typeface="Wingdings" panose="05000000000000000000" pitchFamily="2" charset="2"/>
              </a:rPr>
              <a:t>betrokkenheid is belangrijke voorspeller van drop-out</a:t>
            </a:r>
          </a:p>
          <a:p>
            <a:pPr marL="457200" lvl="1" indent="0">
              <a:buNone/>
            </a:pPr>
            <a:endParaRPr lang="nl-BE" dirty="0">
              <a:solidFill>
                <a:srgbClr val="323294"/>
              </a:solidFill>
              <a:latin typeface="Helvetica" charset="0"/>
              <a:ea typeface="Helvetica" charset="0"/>
              <a:cs typeface="Helvetica" charset="0"/>
              <a:sym typeface="Wingdings" panose="05000000000000000000" pitchFamily="2" charset="2"/>
            </a:endParaRPr>
          </a:p>
          <a:p>
            <a:pPr lvl="1"/>
            <a:r>
              <a:rPr lang="nl-BE" dirty="0">
                <a:solidFill>
                  <a:srgbClr val="323294"/>
                </a:solidFill>
                <a:latin typeface="Helvetica" charset="0"/>
                <a:ea typeface="Helvetica" charset="0"/>
                <a:cs typeface="Helvetica" charset="0"/>
                <a:sym typeface="Wingdings" panose="05000000000000000000" pitchFamily="2" charset="2"/>
              </a:rPr>
              <a:t>groep leerlingen vertoont lage betrokkenheid vanaf 1</a:t>
            </a:r>
            <a:r>
              <a:rPr lang="nl-BE" baseline="30000" dirty="0">
                <a:solidFill>
                  <a:srgbClr val="323294"/>
                </a:solidFill>
                <a:latin typeface="Helvetica" charset="0"/>
                <a:ea typeface="Helvetica" charset="0"/>
                <a:cs typeface="Helvetica" charset="0"/>
                <a:sym typeface="Wingdings" panose="05000000000000000000" pitchFamily="2" charset="2"/>
              </a:rPr>
              <a:t>e</a:t>
            </a:r>
            <a:r>
              <a:rPr lang="nl-BE" dirty="0">
                <a:solidFill>
                  <a:srgbClr val="323294"/>
                </a:solidFill>
                <a:latin typeface="Helvetica" charset="0"/>
                <a:ea typeface="Helvetica" charset="0"/>
                <a:cs typeface="Helvetica" charset="0"/>
                <a:sym typeface="Wingdings" panose="05000000000000000000" pitchFamily="2" charset="2"/>
              </a:rPr>
              <a:t> jaar</a:t>
            </a:r>
          </a:p>
          <a:p>
            <a:pPr marL="457200" lvl="1" indent="0">
              <a:buNone/>
            </a:pPr>
            <a:r>
              <a:rPr lang="nl-BE" dirty="0">
                <a:solidFill>
                  <a:srgbClr val="323294"/>
                </a:solidFill>
                <a:latin typeface="Helvetica" charset="0"/>
                <a:ea typeface="Helvetica" charset="0"/>
                <a:cs typeface="Helvetica" charset="0"/>
                <a:sym typeface="Wingdings" panose="05000000000000000000" pitchFamily="2" charset="2"/>
              </a:rPr>
              <a:t>	- B-stroom</a:t>
            </a:r>
          </a:p>
          <a:p>
            <a:pPr marL="457200" lvl="1" indent="0">
              <a:buNone/>
            </a:pPr>
            <a:r>
              <a:rPr lang="nl-BE" dirty="0">
                <a:solidFill>
                  <a:srgbClr val="323294"/>
                </a:solidFill>
                <a:latin typeface="Helvetica" charset="0"/>
                <a:ea typeface="Helvetica" charset="0"/>
                <a:cs typeface="Helvetica" charset="0"/>
                <a:sym typeface="Wingdings" panose="05000000000000000000" pitchFamily="2" charset="2"/>
              </a:rPr>
              <a:t>	- geen onderzoek in basisonderwijs, aan vooravond secundair	</a:t>
            </a: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416964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a:t>
            </a:r>
            <a:r>
              <a:rPr lang="en-GB" b="1" dirty="0" err="1">
                <a:solidFill>
                  <a:srgbClr val="323294"/>
                </a:solidFill>
                <a:latin typeface="Helvetica" charset="0"/>
                <a:ea typeface="Helvetica" charset="0"/>
                <a:cs typeface="Helvetica" charset="0"/>
              </a:rPr>
              <a:t>perspectief</a:t>
            </a:r>
            <a:r>
              <a:rPr lang="en-GB" b="1" dirty="0">
                <a:solidFill>
                  <a:srgbClr val="323294"/>
                </a:solidFill>
                <a:latin typeface="Helvetica" charset="0"/>
                <a:ea typeface="Helvetica" charset="0"/>
                <a:cs typeface="Helvetica" charset="0"/>
              </a:rPr>
              <a:t> van </a:t>
            </a:r>
            <a:r>
              <a:rPr lang="en-GB" b="1" dirty="0" err="1">
                <a:solidFill>
                  <a:srgbClr val="323294"/>
                </a:solidFill>
                <a:latin typeface="Helvetica" charset="0"/>
                <a:ea typeface="Helvetica" charset="0"/>
                <a:cs typeface="Helvetica" charset="0"/>
              </a:rPr>
              <a:t>leerlingen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betrokkenheid en futiliteitsgevoelens</a:t>
            </a:r>
          </a:p>
          <a:p>
            <a:pPr marL="0" indent="0">
              <a:buNone/>
            </a:pPr>
            <a:endParaRPr lang="nl-NL" b="1" dirty="0">
              <a:solidFill>
                <a:srgbClr val="27A78D"/>
              </a:solidFill>
              <a:latin typeface="Helvetica" charset="0"/>
              <a:ea typeface="Helvetica" charset="0"/>
              <a:cs typeface="Helvetica" charset="0"/>
              <a:sym typeface="Wingdings" panose="05000000000000000000" pitchFamily="2" charset="2"/>
            </a:endParaRPr>
          </a:p>
          <a:p>
            <a:pPr marL="0" indent="0">
              <a:buNone/>
            </a:pPr>
            <a:r>
              <a:rPr lang="nl-BE" dirty="0">
                <a:solidFill>
                  <a:srgbClr val="323294"/>
                </a:solidFill>
                <a:latin typeface="Helvetica" charset="0"/>
                <a:ea typeface="Helvetica" charset="0"/>
                <a:cs typeface="Helvetica" charset="0"/>
                <a:sym typeface="Wingdings" panose="05000000000000000000" pitchFamily="2" charset="2"/>
              </a:rPr>
              <a:t>	</a:t>
            </a: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6" name="Chart 5">
            <a:extLst>
              <a:ext uri="{FF2B5EF4-FFF2-40B4-BE49-F238E27FC236}">
                <a16:creationId xmlns:a16="http://schemas.microsoft.com/office/drawing/2014/main" id="{E66428D0-4E09-4741-BA3B-C390596C7C1E}"/>
              </a:ext>
            </a:extLst>
          </p:cNvPr>
          <p:cNvGraphicFramePr>
            <a:graphicFrameLocks/>
          </p:cNvGraphicFramePr>
          <p:nvPr>
            <p:extLst>
              <p:ext uri="{D42A27DB-BD31-4B8C-83A1-F6EECF244321}">
                <p14:modId xmlns:p14="http://schemas.microsoft.com/office/powerpoint/2010/main" val="3836031880"/>
              </p:ext>
            </p:extLst>
          </p:nvPr>
        </p:nvGraphicFramePr>
        <p:xfrm>
          <a:off x="947057" y="2280952"/>
          <a:ext cx="4456176" cy="22960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56EB7543-67F3-47C4-A716-ABAC4C18BBA2}"/>
              </a:ext>
            </a:extLst>
          </p:cNvPr>
          <p:cNvGraphicFramePr>
            <a:graphicFrameLocks/>
          </p:cNvGraphicFramePr>
          <p:nvPr>
            <p:extLst>
              <p:ext uri="{D42A27DB-BD31-4B8C-83A1-F6EECF244321}">
                <p14:modId xmlns:p14="http://schemas.microsoft.com/office/powerpoint/2010/main" val="777418095"/>
              </p:ext>
            </p:extLst>
          </p:nvPr>
        </p:nvGraphicFramePr>
        <p:xfrm>
          <a:off x="5832315" y="2326989"/>
          <a:ext cx="4672584" cy="21772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6E40CE5A-8115-4053-ABC8-4136B88E8770}"/>
              </a:ext>
            </a:extLst>
          </p:cNvPr>
          <p:cNvGraphicFramePr>
            <a:graphicFrameLocks/>
          </p:cNvGraphicFramePr>
          <p:nvPr>
            <p:extLst>
              <p:ext uri="{D42A27DB-BD31-4B8C-83A1-F6EECF244321}">
                <p14:modId xmlns:p14="http://schemas.microsoft.com/office/powerpoint/2010/main" val="3186765227"/>
              </p:ext>
            </p:extLst>
          </p:nvPr>
        </p:nvGraphicFramePr>
        <p:xfrm>
          <a:off x="3175145" y="4571681"/>
          <a:ext cx="4517136" cy="22863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05728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a:t>
            </a:r>
            <a:r>
              <a:rPr lang="en-GB" b="1" dirty="0" err="1">
                <a:solidFill>
                  <a:srgbClr val="323294"/>
                </a:solidFill>
                <a:latin typeface="Helvetica" charset="0"/>
                <a:ea typeface="Helvetica" charset="0"/>
                <a:cs typeface="Helvetica" charset="0"/>
              </a:rPr>
              <a:t>perspectief</a:t>
            </a:r>
            <a:r>
              <a:rPr lang="en-GB" b="1" dirty="0">
                <a:solidFill>
                  <a:srgbClr val="323294"/>
                </a:solidFill>
                <a:latin typeface="Helvetica" charset="0"/>
                <a:ea typeface="Helvetica" charset="0"/>
                <a:cs typeface="Helvetica" charset="0"/>
              </a:rPr>
              <a:t> van </a:t>
            </a:r>
            <a:r>
              <a:rPr lang="en-GB" b="1" dirty="0" err="1">
                <a:solidFill>
                  <a:srgbClr val="323294"/>
                </a:solidFill>
                <a:latin typeface="Helvetica" charset="0"/>
                <a:ea typeface="Helvetica" charset="0"/>
                <a:cs typeface="Helvetica" charset="0"/>
              </a:rPr>
              <a:t>leerlingen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Betrokkenheid en futiliteitsgevoelens: hoe verklaren?</a:t>
            </a:r>
          </a:p>
          <a:p>
            <a:pPr marL="0" indent="0">
              <a:buNone/>
            </a:pPr>
            <a:endParaRPr lang="nl-NL" b="1" dirty="0">
              <a:solidFill>
                <a:srgbClr val="27A78D"/>
              </a:solidFill>
              <a:latin typeface="Helvetica" charset="0"/>
              <a:ea typeface="Helvetica" charset="0"/>
              <a:cs typeface="Helvetica" charset="0"/>
              <a:sym typeface="Wingdings" panose="05000000000000000000" pitchFamily="2" charset="2"/>
            </a:endParaRPr>
          </a:p>
          <a:p>
            <a:pPr lvl="1"/>
            <a:r>
              <a:rPr lang="nl-BE" dirty="0">
                <a:solidFill>
                  <a:srgbClr val="323294"/>
                </a:solidFill>
                <a:latin typeface="Helvetica" charset="0"/>
                <a:ea typeface="Helvetica" charset="0"/>
                <a:cs typeface="Helvetica" charset="0"/>
                <a:sym typeface="Wingdings" panose="05000000000000000000" pitchFamily="2" charset="2"/>
              </a:rPr>
              <a:t>Socio-demografische kenmerken verklaren een deel</a:t>
            </a:r>
          </a:p>
          <a:p>
            <a:pPr lvl="1"/>
            <a:r>
              <a:rPr lang="nl-BE" dirty="0">
                <a:solidFill>
                  <a:srgbClr val="323294"/>
                </a:solidFill>
                <a:latin typeface="Helvetica" charset="0"/>
                <a:ea typeface="Helvetica" charset="0"/>
                <a:cs typeface="Helvetica" charset="0"/>
                <a:sym typeface="Wingdings" panose="05000000000000000000" pitchFamily="2" charset="2"/>
              </a:rPr>
              <a:t>Maar vooral: </a:t>
            </a:r>
          </a:p>
          <a:p>
            <a:pPr lvl="2"/>
            <a:r>
              <a:rPr lang="nl-BE" dirty="0">
                <a:solidFill>
                  <a:srgbClr val="323294"/>
                </a:solidFill>
                <a:latin typeface="Helvetica" charset="0"/>
                <a:ea typeface="Helvetica" charset="0"/>
                <a:cs typeface="Helvetica" charset="0"/>
                <a:sym typeface="Wingdings" panose="05000000000000000000" pitchFamily="2" charset="2"/>
              </a:rPr>
              <a:t>Prestaties: inschatting van leerkrachten van taalvaardigheid leerling</a:t>
            </a:r>
          </a:p>
          <a:p>
            <a:pPr marL="0" indent="0">
              <a:buNone/>
            </a:pPr>
            <a:endParaRPr lang="nl-BE" dirty="0">
              <a:solidFill>
                <a:srgbClr val="323294"/>
              </a:solidFill>
              <a:latin typeface="Helvetica" charset="0"/>
              <a:ea typeface="Helvetica" charset="0"/>
              <a:cs typeface="Helvetica" charset="0"/>
              <a:sym typeface="Wingdings" panose="05000000000000000000" pitchFamily="2" charset="2"/>
            </a:endParaRPr>
          </a:p>
          <a:p>
            <a:pPr marL="0" indent="0" algn="ctr">
              <a:buNone/>
            </a:pPr>
            <a:r>
              <a:rPr lang="nl-BE" sz="2400" i="1" dirty="0">
                <a:solidFill>
                  <a:srgbClr val="323294"/>
                </a:solidFill>
                <a:latin typeface="Helvetica" charset="0"/>
                <a:ea typeface="Helvetica" charset="0"/>
                <a:cs typeface="Helvetica" charset="0"/>
                <a:sym typeface="Wingdings" panose="05000000000000000000" pitchFamily="2" charset="2"/>
              </a:rPr>
              <a:t>prestaties  futiliteitsgevoelens  lagere schoolbetrokkenheid	</a:t>
            </a: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716409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a:t>
            </a:r>
            <a:r>
              <a:rPr lang="en-GB" b="1" dirty="0" err="1">
                <a:solidFill>
                  <a:srgbClr val="323294"/>
                </a:solidFill>
                <a:latin typeface="Helvetica" charset="0"/>
                <a:ea typeface="Helvetica" charset="0"/>
                <a:cs typeface="Helvetica" charset="0"/>
              </a:rPr>
              <a:t>perspectief</a:t>
            </a:r>
            <a:r>
              <a:rPr lang="en-GB" b="1" dirty="0">
                <a:solidFill>
                  <a:srgbClr val="323294"/>
                </a:solidFill>
                <a:latin typeface="Helvetica" charset="0"/>
                <a:ea typeface="Helvetica" charset="0"/>
                <a:cs typeface="Helvetica" charset="0"/>
              </a:rPr>
              <a:t> van </a:t>
            </a:r>
            <a:r>
              <a:rPr lang="en-GB" b="1" dirty="0" err="1">
                <a:solidFill>
                  <a:srgbClr val="323294"/>
                </a:solidFill>
                <a:latin typeface="Helvetica" charset="0"/>
                <a:ea typeface="Helvetica" charset="0"/>
                <a:cs typeface="Helvetica" charset="0"/>
              </a:rPr>
              <a:t>leerlingen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endParaRPr lang="nl-BE" sz="3200"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a:p>
            <a:pPr marL="457200" lvl="1" indent="0">
              <a:buNone/>
            </a:pPr>
            <a:r>
              <a:rPr lang="nl-BE" sz="2800" i="1" dirty="0"/>
              <a:t>School X (schoolbezoek) zei dat moderne de middelste is en dan vroegen ze, gaat er niemand technische ofzo doen, toen we bij die technische dingen zaten. En dan zeiden we, nee, niet direct iemand. En dan zei die leerkracht, zo, allemaal slimme knobbels. (Kalil)</a:t>
            </a:r>
            <a:endParaRPr lang="nl-BE" sz="2800" dirty="0"/>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936402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lgn="ctr">
              <a:buNone/>
            </a:pPr>
            <a:endParaRPr lang="nl-NL" b="1" dirty="0">
              <a:solidFill>
                <a:srgbClr val="27A78D"/>
              </a:solidFill>
              <a:latin typeface="Helvetica" charset="0"/>
              <a:ea typeface="Helvetica" charset="0"/>
              <a:cs typeface="Helvetica" charset="0"/>
            </a:endParaRPr>
          </a:p>
          <a:p>
            <a:pPr marL="0" indent="0" algn="ctr">
              <a:buNone/>
            </a:pPr>
            <a:endParaRPr lang="nl-NL" b="1" dirty="0">
              <a:solidFill>
                <a:srgbClr val="27A78D"/>
              </a:solidFill>
              <a:latin typeface="Helvetica" charset="0"/>
              <a:ea typeface="Helvetica" charset="0"/>
              <a:cs typeface="Helvetica" charset="0"/>
            </a:endParaRPr>
          </a:p>
          <a:p>
            <a:pPr marL="0" indent="0" algn="ctr">
              <a:buNone/>
            </a:pPr>
            <a:endParaRPr lang="nl-NL" b="1" dirty="0">
              <a:solidFill>
                <a:srgbClr val="27A78D"/>
              </a:solidFill>
              <a:latin typeface="Helvetica" charset="0"/>
              <a:ea typeface="Helvetica" charset="0"/>
              <a:cs typeface="Helvetica" charset="0"/>
            </a:endParaRPr>
          </a:p>
          <a:p>
            <a:pPr marL="0" indent="0" algn="ctr">
              <a:buNone/>
            </a:pPr>
            <a:r>
              <a:rPr lang="nl-NL" sz="3600" b="1" dirty="0">
                <a:solidFill>
                  <a:srgbClr val="27A78D"/>
                </a:solidFill>
                <a:latin typeface="Helvetica" charset="0"/>
                <a:ea typeface="Helvetica" charset="0"/>
                <a:cs typeface="Helvetica" charset="0"/>
              </a:rPr>
              <a:t>Bedankt voor jullie aandacht.</a:t>
            </a:r>
          </a:p>
          <a:p>
            <a:pPr marL="0" indent="0" algn="ctr">
              <a:buNone/>
            </a:pPr>
            <a:br>
              <a:rPr lang="nl-NL" sz="3600" b="1" i="1" dirty="0">
                <a:solidFill>
                  <a:srgbClr val="27A78D"/>
                </a:solidFill>
                <a:latin typeface="Helvetica" charset="0"/>
                <a:ea typeface="Helvetica" charset="0"/>
                <a:cs typeface="Helvetica" charset="0"/>
                <a:sym typeface="Wingdings" panose="05000000000000000000" pitchFamily="2" charset="2"/>
              </a:rPr>
            </a:br>
            <a:r>
              <a:rPr lang="nl-NL" sz="3600" b="1" i="1" dirty="0">
                <a:solidFill>
                  <a:srgbClr val="27A78D"/>
                </a:solidFill>
                <a:latin typeface="Helvetica" charset="0"/>
                <a:ea typeface="Helvetica" charset="0"/>
                <a:cs typeface="Helvetica" charset="0"/>
                <a:sym typeface="Wingdings" panose="05000000000000000000" pitchFamily="2" charset="2"/>
              </a:rPr>
              <a:t>Zijn er vragen ?</a:t>
            </a:r>
            <a:r>
              <a:rPr lang="nl-BE" sz="3600" i="1" dirty="0">
                <a:solidFill>
                  <a:srgbClr val="323294"/>
                </a:solidFill>
                <a:latin typeface="Helvetica" charset="0"/>
                <a:ea typeface="Helvetica" charset="0"/>
                <a:cs typeface="Helvetica" charset="0"/>
                <a:sym typeface="Wingdings" panose="05000000000000000000" pitchFamily="2" charset="2"/>
              </a:rPr>
              <a:t>	</a:t>
            </a: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a:p>
            <a:pPr marL="457200" lvl="1" indent="0">
              <a:buNone/>
            </a:pPr>
            <a:endParaRPr lang="nl-BE" sz="2800" dirty="0">
              <a:solidFill>
                <a:srgbClr val="323294"/>
              </a:solidFill>
              <a:latin typeface="Helvetica" charset="0"/>
              <a:ea typeface="Helvetica" charset="0"/>
              <a:cs typeface="Helvetica" charset="0"/>
              <a:sym typeface="Wingdings" panose="05000000000000000000" pitchFamily="2" charset="2"/>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12083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OBPWO 07.03</a:t>
            </a: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wat bleef onderbelicht?</a:t>
            </a:r>
          </a:p>
          <a:p>
            <a:pPr marL="0" indent="0">
              <a:buNone/>
            </a:pPr>
            <a:endParaRPr lang="nl-NL" dirty="0"/>
          </a:p>
          <a:p>
            <a:pPr lvl="1"/>
            <a:r>
              <a:rPr lang="nl-NL" sz="2800" dirty="0">
                <a:solidFill>
                  <a:srgbClr val="323294"/>
                </a:solidFill>
                <a:latin typeface="Helvetica" charset="0"/>
                <a:ea typeface="Helvetica" charset="0"/>
                <a:cs typeface="Helvetica" charset="0"/>
              </a:rPr>
              <a:t>studiekeuze(proces) van leerlingen met niet-Noord-West-Europese origines</a:t>
            </a:r>
          </a:p>
          <a:p>
            <a:pPr lvl="1"/>
            <a:r>
              <a:rPr lang="nl-NL" sz="2800" dirty="0">
                <a:solidFill>
                  <a:srgbClr val="323294"/>
                </a:solidFill>
                <a:latin typeface="Helvetica" charset="0"/>
                <a:ea typeface="Helvetica" charset="0"/>
                <a:cs typeface="Helvetica" charset="0"/>
              </a:rPr>
              <a:t>keuze- en oriënterings</a:t>
            </a:r>
            <a:r>
              <a:rPr lang="nl-NL" sz="2800" i="1" dirty="0">
                <a:solidFill>
                  <a:srgbClr val="323294"/>
                </a:solidFill>
                <a:latin typeface="Helvetica" charset="0"/>
                <a:ea typeface="Helvetica" charset="0"/>
                <a:cs typeface="Helvetica" charset="0"/>
              </a:rPr>
              <a:t>proces</a:t>
            </a:r>
          </a:p>
          <a:p>
            <a:pPr lvl="1"/>
            <a:r>
              <a:rPr lang="nl-NL" sz="2800" dirty="0">
                <a:solidFill>
                  <a:srgbClr val="323294"/>
                </a:solidFill>
                <a:latin typeface="Helvetica" charset="0"/>
                <a:ea typeface="Helvetica" charset="0"/>
                <a:cs typeface="Helvetica" charset="0"/>
              </a:rPr>
              <a:t>schoolkeuze</a:t>
            </a:r>
          </a:p>
          <a:p>
            <a:pPr lvl="1"/>
            <a:r>
              <a:rPr lang="nl-NL" sz="2800" dirty="0">
                <a:solidFill>
                  <a:srgbClr val="323294"/>
                </a:solidFill>
                <a:latin typeface="Helvetica" charset="0"/>
                <a:ea typeface="Helvetica" charset="0"/>
                <a:cs typeface="Helvetica" charset="0"/>
              </a:rPr>
              <a:t>perspectief van leerlingen zelf</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3892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transbaso</a:t>
            </a:r>
            <a:r>
              <a:rPr lang="en-GB" b="1" dirty="0">
                <a:solidFill>
                  <a:srgbClr val="323294"/>
                </a:solidFill>
                <a:latin typeface="Helvetica" charset="0"/>
                <a:ea typeface="Helvetica" charset="0"/>
                <a:cs typeface="Helvetica" charset="0"/>
              </a:rPr>
              <a:t> - de </a:t>
            </a:r>
            <a:r>
              <a:rPr lang="en-GB" b="1" dirty="0" err="1">
                <a:solidFill>
                  <a:srgbClr val="323294"/>
                </a:solidFill>
                <a:latin typeface="Helvetica" charset="0"/>
                <a:ea typeface="Helvetica" charset="0"/>
                <a:cs typeface="Helvetica" charset="0"/>
              </a:rPr>
              <a:t>kwalitatieve</a:t>
            </a:r>
            <a:r>
              <a:rPr lang="en-GB" b="1" dirty="0">
                <a:solidFill>
                  <a:srgbClr val="323294"/>
                </a:solidFill>
                <a:latin typeface="Helvetica" charset="0"/>
                <a:ea typeface="Helvetica" charset="0"/>
                <a:cs typeface="Helvetica" charset="0"/>
              </a:rPr>
              <a:t> data</a:t>
            </a: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interviews, focusgroepen, observaties</a:t>
            </a:r>
          </a:p>
          <a:p>
            <a:pPr marL="0" indent="0">
              <a:buNone/>
            </a:pPr>
            <a:endParaRPr lang="nl-NL" b="1" dirty="0">
              <a:solidFill>
                <a:srgbClr val="27A78D"/>
              </a:solidFill>
              <a:latin typeface="Helvetica" charset="0"/>
              <a:ea typeface="Helvetica" charset="0"/>
              <a:cs typeface="Helvetica" charset="0"/>
            </a:endParaRPr>
          </a:p>
          <a:p>
            <a:pPr marL="0" indent="0">
              <a:buNone/>
            </a:pPr>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4" name="Table 3">
            <a:extLst>
              <a:ext uri="{FF2B5EF4-FFF2-40B4-BE49-F238E27FC236}">
                <a16:creationId xmlns:a16="http://schemas.microsoft.com/office/drawing/2014/main" id="{B01473ED-450C-4C90-B8A3-101E921B5BAB}"/>
              </a:ext>
            </a:extLst>
          </p:cNvPr>
          <p:cNvGraphicFramePr>
            <a:graphicFrameLocks noGrp="1"/>
          </p:cNvGraphicFramePr>
          <p:nvPr>
            <p:extLst>
              <p:ext uri="{D42A27DB-BD31-4B8C-83A1-F6EECF244321}">
                <p14:modId xmlns:p14="http://schemas.microsoft.com/office/powerpoint/2010/main" val="258381992"/>
              </p:ext>
            </p:extLst>
          </p:nvPr>
        </p:nvGraphicFramePr>
        <p:xfrm>
          <a:off x="2083324" y="2501900"/>
          <a:ext cx="7729980" cy="3408680"/>
        </p:xfrm>
        <a:graphic>
          <a:graphicData uri="http://schemas.openxmlformats.org/drawingml/2006/table">
            <a:tbl>
              <a:tblPr firstRow="1" bandRow="1">
                <a:tableStyleId>{5C22544A-7EE6-4342-B048-85BDC9FD1C3A}</a:tableStyleId>
              </a:tblPr>
              <a:tblGrid>
                <a:gridCol w="1900752">
                  <a:extLst>
                    <a:ext uri="{9D8B030D-6E8A-4147-A177-3AD203B41FA5}">
                      <a16:colId xmlns:a16="http://schemas.microsoft.com/office/drawing/2014/main" val="742093808"/>
                    </a:ext>
                  </a:extLst>
                </a:gridCol>
                <a:gridCol w="3533161">
                  <a:extLst>
                    <a:ext uri="{9D8B030D-6E8A-4147-A177-3AD203B41FA5}">
                      <a16:colId xmlns:a16="http://schemas.microsoft.com/office/drawing/2014/main" val="4254725817"/>
                    </a:ext>
                  </a:extLst>
                </a:gridCol>
                <a:gridCol w="2296067">
                  <a:extLst>
                    <a:ext uri="{9D8B030D-6E8A-4147-A177-3AD203B41FA5}">
                      <a16:colId xmlns:a16="http://schemas.microsoft.com/office/drawing/2014/main" val="2848012799"/>
                    </a:ext>
                  </a:extLst>
                </a:gridCol>
              </a:tblGrid>
              <a:tr h="370840">
                <a:tc>
                  <a:txBody>
                    <a:bodyPr/>
                    <a:lstStyle/>
                    <a:p>
                      <a:endParaRPr lang="nl-BE" dirty="0"/>
                    </a:p>
                  </a:txBody>
                  <a:tcPr/>
                </a:tc>
                <a:tc>
                  <a:txBody>
                    <a:bodyPr/>
                    <a:lstStyle/>
                    <a:p>
                      <a:pPr algn="ctr"/>
                      <a:r>
                        <a:rPr lang="nl-BE" dirty="0"/>
                        <a:t>Aantal geïnterviewde leerlingen/ouders/leerkrachten</a:t>
                      </a:r>
                    </a:p>
                  </a:txBody>
                  <a:tcPr/>
                </a:tc>
                <a:tc>
                  <a:txBody>
                    <a:bodyPr/>
                    <a:lstStyle/>
                    <a:p>
                      <a:pPr algn="ctr"/>
                      <a:r>
                        <a:rPr lang="nl-BE" dirty="0"/>
                        <a:t>Aantal keren geïnterviewd</a:t>
                      </a:r>
                    </a:p>
                  </a:txBody>
                  <a:tcPr/>
                </a:tc>
                <a:extLst>
                  <a:ext uri="{0D108BD9-81ED-4DB2-BD59-A6C34878D82A}">
                    <a16:rowId xmlns:a16="http://schemas.microsoft.com/office/drawing/2014/main" val="1954407558"/>
                  </a:ext>
                </a:extLst>
              </a:tr>
              <a:tr h="370840">
                <a:tc rowSpan="2">
                  <a:txBody>
                    <a:bodyPr/>
                    <a:lstStyle/>
                    <a:p>
                      <a:r>
                        <a:rPr lang="nl-BE" dirty="0"/>
                        <a:t>Leerlingen</a:t>
                      </a:r>
                    </a:p>
                  </a:txBody>
                  <a:tcPr/>
                </a:tc>
                <a:tc>
                  <a:txBody>
                    <a:bodyPr/>
                    <a:lstStyle/>
                    <a:p>
                      <a:r>
                        <a:rPr lang="nl-BE" dirty="0"/>
                        <a:t>Interviews met 23 leerlingen</a:t>
                      </a:r>
                    </a:p>
                  </a:txBody>
                  <a:tcPr/>
                </a:tc>
                <a:tc>
                  <a:txBody>
                    <a:bodyPr/>
                    <a:lstStyle/>
                    <a:p>
                      <a:pPr algn="ctr"/>
                      <a:r>
                        <a:rPr lang="nl-BE" dirty="0"/>
                        <a:t>2x</a:t>
                      </a:r>
                    </a:p>
                  </a:txBody>
                  <a:tcPr/>
                </a:tc>
                <a:extLst>
                  <a:ext uri="{0D108BD9-81ED-4DB2-BD59-A6C34878D82A}">
                    <a16:rowId xmlns:a16="http://schemas.microsoft.com/office/drawing/2014/main" val="1170034217"/>
                  </a:ext>
                </a:extLst>
              </a:tr>
              <a:tr h="0">
                <a:tc vMerge="1">
                  <a:txBody>
                    <a:bodyPr/>
                    <a:lstStyle/>
                    <a:p>
                      <a:endParaRPr lang="nl-BE" dirty="0"/>
                    </a:p>
                  </a:txBody>
                  <a:tcPr/>
                </a:tc>
                <a:tc>
                  <a:txBody>
                    <a:bodyPr/>
                    <a:lstStyle/>
                    <a:p>
                      <a:r>
                        <a:rPr lang="nl-BE" dirty="0"/>
                        <a:t>Focusgroep met 7 leerlingen</a:t>
                      </a:r>
                    </a:p>
                    <a:p>
                      <a:r>
                        <a:rPr lang="nl-BE" dirty="0"/>
                        <a:t>Focusgroep met 8 leerlingen</a:t>
                      </a:r>
                    </a:p>
                    <a:p>
                      <a:endParaRPr lang="nl-B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dirty="0"/>
                        <a:t>1x</a:t>
                      </a:r>
                    </a:p>
                    <a:p>
                      <a:pPr algn="ctr"/>
                      <a:endParaRPr lang="nl-BE" dirty="0"/>
                    </a:p>
                  </a:txBody>
                  <a:tcPr/>
                </a:tc>
                <a:extLst>
                  <a:ext uri="{0D108BD9-81ED-4DB2-BD59-A6C34878D82A}">
                    <a16:rowId xmlns:a16="http://schemas.microsoft.com/office/drawing/2014/main" val="1914602317"/>
                  </a:ext>
                </a:extLst>
              </a:tr>
              <a:tr h="370840">
                <a:tc>
                  <a:txBody>
                    <a:bodyPr/>
                    <a:lstStyle/>
                    <a:p>
                      <a:r>
                        <a:rPr lang="nl-BE" dirty="0"/>
                        <a:t>Ouders</a:t>
                      </a:r>
                    </a:p>
                  </a:txBody>
                  <a:tcPr/>
                </a:tc>
                <a:tc>
                  <a:txBody>
                    <a:bodyPr/>
                    <a:lstStyle/>
                    <a:p>
                      <a:r>
                        <a:rPr lang="nl-BE" dirty="0"/>
                        <a:t>Interviews: 32 ouders</a:t>
                      </a:r>
                    </a:p>
                  </a:txBody>
                  <a:tcPr/>
                </a:tc>
                <a:tc>
                  <a:txBody>
                    <a:bodyPr/>
                    <a:lstStyle/>
                    <a:p>
                      <a:pPr algn="ctr"/>
                      <a:r>
                        <a:rPr lang="nl-BE" dirty="0"/>
                        <a:t>3x</a:t>
                      </a:r>
                    </a:p>
                  </a:txBody>
                  <a:tcPr/>
                </a:tc>
                <a:extLst>
                  <a:ext uri="{0D108BD9-81ED-4DB2-BD59-A6C34878D82A}">
                    <a16:rowId xmlns:a16="http://schemas.microsoft.com/office/drawing/2014/main" val="3065292968"/>
                  </a:ext>
                </a:extLst>
              </a:tr>
              <a:tr h="370840">
                <a:tc>
                  <a:txBody>
                    <a:bodyPr/>
                    <a:lstStyle/>
                    <a:p>
                      <a:r>
                        <a:rPr lang="nl-BE" dirty="0"/>
                        <a:t>Leerkrachten </a:t>
                      </a:r>
                    </a:p>
                  </a:txBody>
                  <a:tcPr/>
                </a:tc>
                <a:tc>
                  <a:txBody>
                    <a:bodyPr/>
                    <a:lstStyle/>
                    <a:p>
                      <a:r>
                        <a:rPr lang="nl-BE" dirty="0"/>
                        <a:t>Interviews met 15 leerkrachten</a:t>
                      </a:r>
                    </a:p>
                  </a:txBody>
                  <a:tcPr/>
                </a:tc>
                <a:tc>
                  <a:txBody>
                    <a:bodyPr/>
                    <a:lstStyle/>
                    <a:p>
                      <a:pPr algn="ctr"/>
                      <a:r>
                        <a:rPr lang="nl-BE" dirty="0"/>
                        <a:t>1x</a:t>
                      </a:r>
                    </a:p>
                  </a:txBody>
                  <a:tcPr/>
                </a:tc>
                <a:extLst>
                  <a:ext uri="{0D108BD9-81ED-4DB2-BD59-A6C34878D82A}">
                    <a16:rowId xmlns:a16="http://schemas.microsoft.com/office/drawing/2014/main" val="512871267"/>
                  </a:ext>
                </a:extLst>
              </a:tr>
              <a:tr h="370840">
                <a:tc rowSpan="2">
                  <a:txBody>
                    <a:bodyPr/>
                    <a:lstStyle/>
                    <a:p>
                      <a:r>
                        <a:rPr lang="nl-BE" dirty="0"/>
                        <a:t>Observaties</a:t>
                      </a:r>
                    </a:p>
                  </a:txBody>
                  <a:tcPr/>
                </a:tc>
                <a:tc>
                  <a:txBody>
                    <a:bodyPr/>
                    <a:lstStyle/>
                    <a:p>
                      <a:r>
                        <a:rPr lang="nl-BE" dirty="0"/>
                        <a:t>&gt;200 Oudercontacten</a:t>
                      </a:r>
                    </a:p>
                  </a:txBody>
                  <a:tcPr/>
                </a:tc>
                <a:tc>
                  <a:txBody>
                    <a:bodyPr/>
                    <a:lstStyle/>
                    <a:p>
                      <a:pPr algn="ctr"/>
                      <a:r>
                        <a:rPr lang="nl-BE" dirty="0"/>
                        <a:t>-</a:t>
                      </a:r>
                    </a:p>
                  </a:txBody>
                  <a:tcPr/>
                </a:tc>
                <a:extLst>
                  <a:ext uri="{0D108BD9-81ED-4DB2-BD59-A6C34878D82A}">
                    <a16:rowId xmlns:a16="http://schemas.microsoft.com/office/drawing/2014/main" val="2745270479"/>
                  </a:ext>
                </a:extLst>
              </a:tr>
              <a:tr h="370840">
                <a:tc vMerge="1">
                  <a:txBody>
                    <a:bodyPr/>
                    <a:lstStyle/>
                    <a:p>
                      <a:endParaRPr lang="nl-BE" dirty="0"/>
                    </a:p>
                  </a:txBody>
                  <a:tcPr/>
                </a:tc>
                <a:tc>
                  <a:txBody>
                    <a:bodyPr/>
                    <a:lstStyle/>
                    <a:p>
                      <a:r>
                        <a:rPr lang="nl-BE" dirty="0"/>
                        <a:t>3 MDO’s </a:t>
                      </a:r>
                    </a:p>
                  </a:txBody>
                  <a:tcPr/>
                </a:tc>
                <a:tc>
                  <a:txBody>
                    <a:bodyPr/>
                    <a:lstStyle/>
                    <a:p>
                      <a:pPr algn="ctr"/>
                      <a:r>
                        <a:rPr lang="nl-BE" dirty="0"/>
                        <a:t>-</a:t>
                      </a:r>
                    </a:p>
                  </a:txBody>
                  <a:tcPr/>
                </a:tc>
                <a:extLst>
                  <a:ext uri="{0D108BD9-81ED-4DB2-BD59-A6C34878D82A}">
                    <a16:rowId xmlns:a16="http://schemas.microsoft.com/office/drawing/2014/main" val="2775089023"/>
                  </a:ext>
                </a:extLst>
              </a:tr>
            </a:tbl>
          </a:graphicData>
        </a:graphic>
      </p:graphicFrame>
    </p:spTree>
    <p:extLst>
      <p:ext uri="{BB962C8B-B14F-4D97-AF65-F5344CB8AC3E}">
        <p14:creationId xmlns:p14="http://schemas.microsoft.com/office/powerpoint/2010/main" val="57219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keuzeproces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leerlingen</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bij wie gaan leerlingen ten rade?</a:t>
            </a:r>
          </a:p>
          <a:p>
            <a:pPr marL="0" indent="0">
              <a:buNone/>
            </a:pPr>
            <a:endParaRPr lang="nl-NL" dirty="0"/>
          </a:p>
          <a:p>
            <a:pPr marL="457200" lvl="1" indent="0">
              <a:buNone/>
            </a:pPr>
            <a:endParaRPr lang="nl-NL"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7588" y="5266333"/>
            <a:ext cx="1064412" cy="1591667"/>
          </a:xfrm>
          <a:prstGeom prst="rect">
            <a:avLst/>
          </a:prstGeom>
        </p:spPr>
      </p:pic>
      <p:graphicFrame>
        <p:nvGraphicFramePr>
          <p:cNvPr id="6" name="Chart 5">
            <a:extLst>
              <a:ext uri="{FF2B5EF4-FFF2-40B4-BE49-F238E27FC236}">
                <a16:creationId xmlns:a16="http://schemas.microsoft.com/office/drawing/2014/main" id="{A17F3E41-C930-430F-B638-4B897EC8FF66}"/>
              </a:ext>
            </a:extLst>
          </p:cNvPr>
          <p:cNvGraphicFramePr>
            <a:graphicFrameLocks/>
          </p:cNvGraphicFramePr>
          <p:nvPr>
            <p:extLst>
              <p:ext uri="{D42A27DB-BD31-4B8C-83A1-F6EECF244321}">
                <p14:modId xmlns:p14="http://schemas.microsoft.com/office/powerpoint/2010/main" val="4114017533"/>
              </p:ext>
            </p:extLst>
          </p:nvPr>
        </p:nvGraphicFramePr>
        <p:xfrm>
          <a:off x="825230" y="1988819"/>
          <a:ext cx="9801225" cy="4869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683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keuzeproces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leerlingen</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waar denken ze de beste informatie te vinden?</a:t>
            </a:r>
          </a:p>
          <a:p>
            <a:pPr marL="0" indent="0">
              <a:buNone/>
            </a:pPr>
            <a:endParaRPr lang="nl-NL" dirty="0"/>
          </a:p>
          <a:p>
            <a:pPr marL="457200" lvl="1" indent="0">
              <a:buNone/>
            </a:pPr>
            <a:endParaRPr lang="nl-NL"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7588" y="5266333"/>
            <a:ext cx="1064412" cy="1591667"/>
          </a:xfrm>
          <a:prstGeom prst="rect">
            <a:avLst/>
          </a:prstGeom>
        </p:spPr>
      </p:pic>
      <p:graphicFrame>
        <p:nvGraphicFramePr>
          <p:cNvPr id="7" name="Chart 6">
            <a:extLst>
              <a:ext uri="{FF2B5EF4-FFF2-40B4-BE49-F238E27FC236}">
                <a16:creationId xmlns:a16="http://schemas.microsoft.com/office/drawing/2014/main" id="{AA80F48A-B1AE-4B7F-9913-B91543CB92F5}"/>
              </a:ext>
            </a:extLst>
          </p:cNvPr>
          <p:cNvGraphicFramePr>
            <a:graphicFrameLocks/>
          </p:cNvGraphicFramePr>
          <p:nvPr>
            <p:extLst>
              <p:ext uri="{D42A27DB-BD31-4B8C-83A1-F6EECF244321}">
                <p14:modId xmlns:p14="http://schemas.microsoft.com/office/powerpoint/2010/main" val="3269031211"/>
              </p:ext>
            </p:extLst>
          </p:nvPr>
        </p:nvGraphicFramePr>
        <p:xfrm>
          <a:off x="1313234" y="2494801"/>
          <a:ext cx="8686799" cy="46310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268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keuzeproces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leerlingen</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kennis over secundair blijkt beperkt en oppervlakkig</a:t>
            </a:r>
          </a:p>
          <a:p>
            <a:pPr marL="0" indent="0">
              <a:buNone/>
            </a:pPr>
            <a:endParaRPr lang="nl-NL" b="1" dirty="0">
              <a:solidFill>
                <a:srgbClr val="27A78D"/>
              </a:solidFill>
              <a:latin typeface="Helvetica" charset="0"/>
              <a:ea typeface="Helvetica" charset="0"/>
              <a:cs typeface="Helvetica" charset="0"/>
            </a:endParaRPr>
          </a:p>
          <a:p>
            <a:pPr lvl="1"/>
            <a:r>
              <a:rPr lang="nl-BE" sz="2800" dirty="0">
                <a:solidFill>
                  <a:srgbClr val="323294"/>
                </a:solidFill>
                <a:latin typeface="Helvetica" charset="0"/>
                <a:ea typeface="Helvetica" charset="0"/>
                <a:cs typeface="Helvetica" charset="0"/>
              </a:rPr>
              <a:t>67,2% van de leerlingen wist niet dat de onderwijsvormen (ASO-BSO-KSO-TSO) pas starten in het 3</a:t>
            </a:r>
            <a:r>
              <a:rPr lang="nl-BE" sz="2800" baseline="30000" dirty="0">
                <a:solidFill>
                  <a:srgbClr val="323294"/>
                </a:solidFill>
                <a:latin typeface="Helvetica" charset="0"/>
                <a:ea typeface="Helvetica" charset="0"/>
                <a:cs typeface="Helvetica" charset="0"/>
              </a:rPr>
              <a:t>de</a:t>
            </a:r>
            <a:r>
              <a:rPr lang="nl-BE" sz="2800" dirty="0">
                <a:solidFill>
                  <a:srgbClr val="323294"/>
                </a:solidFill>
                <a:latin typeface="Helvetica" charset="0"/>
                <a:ea typeface="Helvetica" charset="0"/>
                <a:cs typeface="Helvetica" charset="0"/>
              </a:rPr>
              <a:t> jaar</a:t>
            </a:r>
          </a:p>
          <a:p>
            <a:pPr lvl="1"/>
            <a:r>
              <a:rPr lang="nl-BE" sz="2800" dirty="0">
                <a:solidFill>
                  <a:srgbClr val="323294"/>
                </a:solidFill>
                <a:latin typeface="Helvetica" charset="0"/>
                <a:ea typeface="Helvetica" charset="0"/>
                <a:cs typeface="Helvetica" charset="0"/>
              </a:rPr>
              <a:t>74,4% van de leerlingen wist niet dat er meer keuzeopties zijn in het 1</a:t>
            </a:r>
            <a:r>
              <a:rPr lang="nl-BE" sz="2800" baseline="30000" dirty="0">
                <a:solidFill>
                  <a:srgbClr val="323294"/>
                </a:solidFill>
                <a:latin typeface="Helvetica" charset="0"/>
                <a:ea typeface="Helvetica" charset="0"/>
                <a:cs typeface="Helvetica" charset="0"/>
              </a:rPr>
              <a:t>e</a:t>
            </a:r>
            <a:r>
              <a:rPr lang="nl-BE" sz="2800" dirty="0">
                <a:solidFill>
                  <a:srgbClr val="323294"/>
                </a:solidFill>
                <a:latin typeface="Helvetica" charset="0"/>
                <a:ea typeface="Helvetica" charset="0"/>
                <a:cs typeface="Helvetica" charset="0"/>
              </a:rPr>
              <a:t> jaar A dan Latijn en moderne</a:t>
            </a:r>
          </a:p>
          <a:p>
            <a:pPr marL="0" indent="0">
              <a:buNone/>
            </a:pPr>
            <a:endParaRPr lang="nl-NL" sz="3200" dirty="0">
              <a:solidFill>
                <a:srgbClr val="323294"/>
              </a:solidFill>
              <a:latin typeface="Helvetica" charset="0"/>
              <a:ea typeface="Helvetica" charset="0"/>
              <a:cs typeface="Helvetica" charset="0"/>
            </a:endParaRPr>
          </a:p>
          <a:p>
            <a:pPr marL="0" indent="0">
              <a:buNone/>
            </a:pPr>
            <a:r>
              <a:rPr lang="nl-NL" dirty="0">
                <a:solidFill>
                  <a:srgbClr val="323294"/>
                </a:solidFill>
                <a:latin typeface="Helvetica" charset="0"/>
                <a:ea typeface="Helvetica" charset="0"/>
                <a:cs typeface="Helvetica" charset="0"/>
              </a:rPr>
              <a:t>dit blijkt ook wanneer je met leerlingen in gesprek gaat over de overstap naar het secundair</a:t>
            </a:r>
            <a:endParaRPr lang="nl-BE"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257292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keuzeproces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leerlingen</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sz="3600" b="1" dirty="0">
                <a:solidFill>
                  <a:srgbClr val="27A78D"/>
                </a:solidFill>
                <a:latin typeface="Helvetica" charset="0"/>
                <a:ea typeface="Helvetica" charset="0"/>
                <a:cs typeface="Helvetica" charset="0"/>
              </a:rPr>
              <a:t>kennis over secundair blijkt beperkt en oppervlakkig</a:t>
            </a:r>
          </a:p>
          <a:p>
            <a:pPr marL="0" indent="0">
              <a:buNone/>
            </a:pPr>
            <a:endParaRPr lang="nl-NL" b="1" dirty="0">
              <a:solidFill>
                <a:srgbClr val="27A78D"/>
              </a:solidFill>
              <a:latin typeface="Helvetica" charset="0"/>
              <a:ea typeface="Helvetica" charset="0"/>
              <a:cs typeface="Helvetica" charset="0"/>
            </a:endParaRPr>
          </a:p>
          <a:p>
            <a:pPr marL="0" indent="0" algn="ctr">
              <a:lnSpc>
                <a:spcPct val="115000"/>
              </a:lnSpc>
              <a:spcAft>
                <a:spcPts val="1000"/>
              </a:spcAft>
              <a:buNone/>
            </a:pPr>
            <a:r>
              <a:rPr lang="nl-BE" sz="2600" b="1" i="1" dirty="0">
                <a:latin typeface="Calibri" panose="020F0502020204030204" pitchFamily="34" charset="0"/>
                <a:ea typeface="Calibri" panose="020F0502020204030204" pitchFamily="34" charset="0"/>
                <a:cs typeface="Times New Roman" panose="02020603050405020304" pitchFamily="18" charset="0"/>
              </a:rPr>
              <a:t>Uhu hebben ze uitgelegd wat het verschil is tussen ASO, TSO, BSO, KSO?</a:t>
            </a:r>
            <a:endParaRPr lang="nl-BE" sz="26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nl-BE" sz="2600" dirty="0">
                <a:latin typeface="Calibri" panose="020F0502020204030204" pitchFamily="34" charset="0"/>
                <a:ea typeface="Calibri" panose="020F0502020204030204" pitchFamily="34" charset="0"/>
                <a:cs typeface="Times New Roman" panose="02020603050405020304" pitchFamily="18" charset="0"/>
              </a:rPr>
              <a:t>Uhu.</a:t>
            </a:r>
          </a:p>
          <a:p>
            <a:pPr marL="0" indent="0" algn="ctr">
              <a:lnSpc>
                <a:spcPct val="115000"/>
              </a:lnSpc>
              <a:spcAft>
                <a:spcPts val="1000"/>
              </a:spcAft>
              <a:buNone/>
            </a:pPr>
            <a:r>
              <a:rPr lang="nl-BE" sz="2600" b="1" i="1" dirty="0">
                <a:latin typeface="Calibri" panose="020F0502020204030204" pitchFamily="34" charset="0"/>
                <a:ea typeface="Calibri" panose="020F0502020204030204" pitchFamily="34" charset="0"/>
                <a:cs typeface="Times New Roman" panose="02020603050405020304" pitchFamily="18" charset="0"/>
              </a:rPr>
              <a:t>En wat hebben ze dan verteld?</a:t>
            </a:r>
            <a:endParaRPr lang="nl-BE" sz="26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nl-BE" sz="2600" dirty="0">
                <a:latin typeface="Calibri" panose="020F0502020204030204" pitchFamily="34" charset="0"/>
                <a:ea typeface="Calibri" panose="020F0502020204030204" pitchFamily="34" charset="0"/>
                <a:cs typeface="Times New Roman" panose="02020603050405020304" pitchFamily="18" charset="0"/>
              </a:rPr>
              <a:t>Dat KSO meer is voor de kunst, TSO voor techniek dus gelijk met auto’s </a:t>
            </a:r>
            <a:r>
              <a:rPr lang="nl-BE" sz="2600" b="1" i="1" dirty="0">
                <a:latin typeface="Calibri" panose="020F0502020204030204" pitchFamily="34" charset="0"/>
                <a:ea typeface="Calibri" panose="020F0502020204030204" pitchFamily="34" charset="0"/>
                <a:cs typeface="Times New Roman" panose="02020603050405020304" pitchFamily="18" charset="0"/>
              </a:rPr>
              <a:t>(uhu)</a:t>
            </a:r>
            <a:r>
              <a:rPr lang="nl-BE" sz="2600" dirty="0">
                <a:latin typeface="Calibri" panose="020F0502020204030204" pitchFamily="34" charset="0"/>
                <a:ea typeface="Calibri" panose="020F0502020204030204" pitchFamily="34" charset="0"/>
                <a:cs typeface="Times New Roman" panose="02020603050405020304" pitchFamily="18" charset="0"/>
              </a:rPr>
              <a:t> of iets anders maar dat dat met technologie is denk ik, ja technisch met uw handen werken in feite. Euhm BSO wacht he, ASO is gewoon ja algemeen, da’s alles en BSO is beroeps, dat weet ik ook. Dat je meer gaat doen, bij ASO is dat je niet te veel gaat doen maar dat je meer schrijft allez zo heeft mijn zus dat ook uitgelegd en dat BSO meer is van doen… </a:t>
            </a:r>
          </a:p>
          <a:p>
            <a:pPr marL="0" indent="0">
              <a:buNone/>
            </a:pPr>
            <a:endParaRPr lang="nl-NL"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853" y="5381129"/>
            <a:ext cx="1064412" cy="1591667"/>
          </a:xfrm>
          <a:prstGeom prst="rect">
            <a:avLst/>
          </a:prstGeom>
        </p:spPr>
      </p:pic>
    </p:spTree>
    <p:extLst>
      <p:ext uri="{BB962C8B-B14F-4D97-AF65-F5344CB8AC3E}">
        <p14:creationId xmlns:p14="http://schemas.microsoft.com/office/powerpoint/2010/main" val="260657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keuzeproces</a:t>
            </a:r>
            <a:r>
              <a:rPr lang="en-GB" b="1" dirty="0">
                <a:solidFill>
                  <a:srgbClr val="323294"/>
                </a:solidFill>
                <a:latin typeface="Helvetica" charset="0"/>
                <a:ea typeface="Helvetica" charset="0"/>
                <a:cs typeface="Helvetica" charset="0"/>
              </a:rPr>
              <a:t>: </a:t>
            </a:r>
            <a:r>
              <a:rPr lang="en-GB" b="1" i="1" dirty="0" err="1">
                <a:solidFill>
                  <a:srgbClr val="323294"/>
                </a:solidFill>
                <a:latin typeface="Helvetica" charset="0"/>
                <a:ea typeface="Helvetica" charset="0"/>
                <a:cs typeface="Helvetica" charset="0"/>
              </a:rPr>
              <a:t>leerlingen</a:t>
            </a:r>
            <a:endParaRPr lang="en-GB" b="1" i="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ideeën over secundair zijn stereotiep</a:t>
            </a:r>
          </a:p>
          <a:p>
            <a:pPr marL="0" indent="0">
              <a:buNone/>
            </a:pPr>
            <a:endParaRPr lang="nl-NL"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84852258"/>
              </p:ext>
            </p:extLst>
          </p:nvPr>
        </p:nvGraphicFramePr>
        <p:xfrm>
          <a:off x="1227552" y="2354094"/>
          <a:ext cx="8830848"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136568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2861</TotalTime>
  <Words>1326</Words>
  <Application>Microsoft Office PowerPoint</Application>
  <PresentationFormat>Widescreen</PresentationFormat>
  <Paragraphs>220</Paragraphs>
  <Slides>28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DengXian</vt:lpstr>
      <vt:lpstr>SimSun</vt:lpstr>
      <vt:lpstr>Arial</vt:lpstr>
      <vt:lpstr>Calibri</vt:lpstr>
      <vt:lpstr>Calibri Light</vt:lpstr>
      <vt:lpstr>Helvetica</vt:lpstr>
      <vt:lpstr>Times New Roman</vt:lpstr>
      <vt:lpstr>Wingdings</vt:lpstr>
      <vt:lpstr>Kantoorthema</vt:lpstr>
      <vt:lpstr>prangende vaststellingen  uit het onderzoek</vt:lpstr>
      <vt:lpstr>OBPWO 07.03</vt:lpstr>
      <vt:lpstr>OBPWO 07.03</vt:lpstr>
      <vt:lpstr>transbaso - de kwalitatieve data</vt:lpstr>
      <vt:lpstr>keuzeproces: leerlingen</vt:lpstr>
      <vt:lpstr>keuzeproces: leerlingen</vt:lpstr>
      <vt:lpstr>keuzeproces: leerlingen</vt:lpstr>
      <vt:lpstr>keuzeproces: leerlingen</vt:lpstr>
      <vt:lpstr>keuzeproces: leerlingen</vt:lpstr>
      <vt:lpstr>keuzeproces: leerlingen</vt:lpstr>
      <vt:lpstr>keuzeproces: ouders</vt:lpstr>
      <vt:lpstr>keuzeproces: ouders</vt:lpstr>
      <vt:lpstr>keuzeproces: ouders</vt:lpstr>
      <vt:lpstr>keuzeproces: ouders</vt:lpstr>
      <vt:lpstr>oriënteringsproces: leerkrachten</vt:lpstr>
      <vt:lpstr>oriënteringsproces: leerkrachten</vt:lpstr>
      <vt:lpstr>oriënteringsproces: leerkrachten</vt:lpstr>
      <vt:lpstr>schoolkeuze</vt:lpstr>
      <vt:lpstr>schoolkeuze</vt:lpstr>
      <vt:lpstr>schoolkeuze</vt:lpstr>
      <vt:lpstr>schoolkeuze</vt:lpstr>
      <vt:lpstr>schoolkeuze</vt:lpstr>
      <vt:lpstr>schoolkeuze</vt:lpstr>
      <vt:lpstr>het perspectief van leerlingen</vt:lpstr>
      <vt:lpstr>het perspectief van leerlingen</vt:lpstr>
      <vt:lpstr>het perspectief van leerlingen</vt:lpstr>
      <vt:lpstr>het perspectief van leerlingen</vt:lpstr>
      <vt:lpstr>PowerPoint Presentation</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Ouders betrekken</dc:title>
  <dc:creator>Marie Seghers</dc:creator>
  <cp:lastModifiedBy>Simon BOONE</cp:lastModifiedBy>
  <cp:revision>217</cp:revision>
  <dcterms:created xsi:type="dcterms:W3CDTF">2017-10-19T08:45:03Z</dcterms:created>
  <dcterms:modified xsi:type="dcterms:W3CDTF">2017-12-04T22:46:17Z</dcterms:modified>
</cp:coreProperties>
</file>